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0" r:id="rId2"/>
    <p:sldId id="263" r:id="rId3"/>
    <p:sldId id="258" r:id="rId4"/>
    <p:sldId id="259" r:id="rId5"/>
    <p:sldId id="260" r:id="rId6"/>
    <p:sldId id="283" r:id="rId7"/>
    <p:sldId id="261" r:id="rId8"/>
    <p:sldId id="262" r:id="rId9"/>
    <p:sldId id="264" r:id="rId10"/>
    <p:sldId id="265" r:id="rId11"/>
    <p:sldId id="266" r:id="rId12"/>
    <p:sldId id="267" r:id="rId13"/>
    <p:sldId id="269" r:id="rId14"/>
    <p:sldId id="268" r:id="rId15"/>
    <p:sldId id="272" r:id="rId16"/>
    <p:sldId id="270" r:id="rId17"/>
    <p:sldId id="271" r:id="rId18"/>
    <p:sldId id="273" r:id="rId19"/>
    <p:sldId id="274" r:id="rId20"/>
    <p:sldId id="275" r:id="rId21"/>
    <p:sldId id="281" r:id="rId22"/>
    <p:sldId id="277"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C72E9A-5909-44FD-B4A6-A624F04CDE28}" v="407" dt="2023-08-02T14:35:41.615"/>
    <p1510:client id="{17FD088B-9001-4746-B90C-299DAE5F2332}" v="467" dt="2023-08-02T17:15:13.920"/>
    <p1510:client id="{65350E05-8285-4264-B240-8B1CD6F08533}" v="8" dt="2023-08-04T16:26:40.934"/>
    <p1510:client id="{8538BDC7-5735-4858-8BFA-9D4429926A9F}" v="410" dt="2023-08-02T19:00:52.005"/>
    <p1510:client id="{C8A489CD-6BC5-4384-A045-A554E79FD3B7}" v="655" dt="2023-08-02T12:53:42.672"/>
    <p1510:client id="{FE28D17E-1BD9-420B-9452-1A5A94E2FA31}" v="831" dt="2023-08-04T16:18:10.2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6160F5-0924-40CB-87AD-B4D21E70D998}" type="doc">
      <dgm:prSet loTypeId="urn:microsoft.com/office/officeart/2018/5/layout/IconCircleLabelList" loCatId="icon" qsTypeId="urn:microsoft.com/office/officeart/2005/8/quickstyle/simple1" qsCatId="simple" csTypeId="urn:microsoft.com/office/officeart/2018/5/colors/Iconchunking_neutralbg_accent5_2" csCatId="accent5" phldr="1"/>
      <dgm:spPr/>
      <dgm:t>
        <a:bodyPr/>
        <a:lstStyle/>
        <a:p>
          <a:endParaRPr lang="en-US"/>
        </a:p>
      </dgm:t>
    </dgm:pt>
    <dgm:pt modelId="{F02BDACD-F74F-4716-BB59-8888AD8DEEA7}">
      <dgm:prSet/>
      <dgm:spPr/>
      <dgm:t>
        <a:bodyPr/>
        <a:lstStyle/>
        <a:p>
          <a:pPr>
            <a:lnSpc>
              <a:spcPct val="100000"/>
            </a:lnSpc>
            <a:defRPr cap="all"/>
          </a:pPr>
          <a:r>
            <a:rPr lang="en-US" dirty="0" err="1">
              <a:solidFill>
                <a:schemeClr val="bg1"/>
              </a:solidFill>
            </a:rPr>
            <a:t>Mancherial</a:t>
          </a:r>
          <a:r>
            <a:rPr lang="en-US" dirty="0">
              <a:solidFill>
                <a:schemeClr val="bg1"/>
              </a:solidFill>
            </a:rPr>
            <a:t> thrives on coal mining, diverse industries, favorable agriculture climate, and robust infrastructure.</a:t>
          </a:r>
        </a:p>
      </dgm:t>
    </dgm:pt>
    <dgm:pt modelId="{61413385-5542-4B98-9B96-E2F3AD909A30}" type="parTrans" cxnId="{CC993FEC-4C53-4FDB-8D8A-E24A1529BF2D}">
      <dgm:prSet/>
      <dgm:spPr/>
      <dgm:t>
        <a:bodyPr/>
        <a:lstStyle/>
        <a:p>
          <a:endParaRPr lang="en-US"/>
        </a:p>
      </dgm:t>
    </dgm:pt>
    <dgm:pt modelId="{DB85A540-02C2-431F-BE13-C16BB312CE5B}" type="sibTrans" cxnId="{CC993FEC-4C53-4FDB-8D8A-E24A1529BF2D}">
      <dgm:prSet/>
      <dgm:spPr/>
      <dgm:t>
        <a:bodyPr/>
        <a:lstStyle/>
        <a:p>
          <a:endParaRPr lang="en-US"/>
        </a:p>
      </dgm:t>
    </dgm:pt>
    <dgm:pt modelId="{FC721D8E-ADC1-4756-96BE-32E20D968773}">
      <dgm:prSet/>
      <dgm:spPr/>
      <dgm:t>
        <a:bodyPr/>
        <a:lstStyle/>
        <a:p>
          <a:pPr>
            <a:lnSpc>
              <a:spcPct val="100000"/>
            </a:lnSpc>
            <a:defRPr cap="all"/>
          </a:pPr>
          <a:r>
            <a:rPr lang="en-US" dirty="0">
              <a:solidFill>
                <a:schemeClr val="bg1"/>
              </a:solidFill>
            </a:rPr>
            <a:t>Warangal (urban) faces a slow CAGR due to limited industries, low agricultural yield, inadequate infrastructure, and minimal tourism.</a:t>
          </a:r>
        </a:p>
      </dgm:t>
    </dgm:pt>
    <dgm:pt modelId="{48DE4ACA-EFB2-4AA3-830E-14005C10A38B}" type="parTrans" cxnId="{D55072CF-19B5-4A41-A70A-F7EB1F7A566E}">
      <dgm:prSet/>
      <dgm:spPr/>
      <dgm:t>
        <a:bodyPr/>
        <a:lstStyle/>
        <a:p>
          <a:endParaRPr lang="en-US"/>
        </a:p>
      </dgm:t>
    </dgm:pt>
    <dgm:pt modelId="{350D9B9D-F94D-4B0E-94A8-EF8EF1C1ABE0}" type="sibTrans" cxnId="{D55072CF-19B5-4A41-A70A-F7EB1F7A566E}">
      <dgm:prSet/>
      <dgm:spPr/>
      <dgm:t>
        <a:bodyPr/>
        <a:lstStyle/>
        <a:p>
          <a:endParaRPr lang="en-US"/>
        </a:p>
      </dgm:t>
    </dgm:pt>
    <dgm:pt modelId="{DE3EB607-ED9E-4AF2-A250-72EE93A21FDC}">
      <dgm:prSet/>
      <dgm:spPr/>
      <dgm:t>
        <a:bodyPr/>
        <a:lstStyle/>
        <a:p>
          <a:pPr>
            <a:lnSpc>
              <a:spcPct val="100000"/>
            </a:lnSpc>
            <a:defRPr cap="all"/>
          </a:pPr>
          <a:r>
            <a:rPr lang="en-US" dirty="0">
              <a:solidFill>
                <a:schemeClr val="bg1"/>
              </a:solidFill>
            </a:rPr>
            <a:t>Similarly, Karimnagar experiences a sluggish CAGR due to heavy reliance on agriculture, limited industrial growth, inadequate infrastructure, political instability, and low tourism prospects.</a:t>
          </a:r>
        </a:p>
      </dgm:t>
    </dgm:pt>
    <dgm:pt modelId="{F3ADD7B7-3F64-4D23-8230-29CEE02EF121}" type="parTrans" cxnId="{3EF85A86-3CAE-456F-9A37-F28329BB1252}">
      <dgm:prSet/>
      <dgm:spPr/>
      <dgm:t>
        <a:bodyPr/>
        <a:lstStyle/>
        <a:p>
          <a:endParaRPr lang="en-US"/>
        </a:p>
      </dgm:t>
    </dgm:pt>
    <dgm:pt modelId="{E3068389-77C1-4757-8105-4F79E2F609B4}" type="sibTrans" cxnId="{3EF85A86-3CAE-456F-9A37-F28329BB1252}">
      <dgm:prSet/>
      <dgm:spPr/>
      <dgm:t>
        <a:bodyPr/>
        <a:lstStyle/>
        <a:p>
          <a:endParaRPr lang="en-US"/>
        </a:p>
      </dgm:t>
    </dgm:pt>
    <dgm:pt modelId="{97AE9057-D000-417E-BA71-4D16440A5DDA}" type="pres">
      <dgm:prSet presAssocID="{296160F5-0924-40CB-87AD-B4D21E70D998}" presName="root" presStyleCnt="0">
        <dgm:presLayoutVars>
          <dgm:dir/>
          <dgm:resizeHandles val="exact"/>
        </dgm:presLayoutVars>
      </dgm:prSet>
      <dgm:spPr/>
    </dgm:pt>
    <dgm:pt modelId="{481937E9-20A8-4A15-AB6F-DEE98FBDA33B}" type="pres">
      <dgm:prSet presAssocID="{F02BDACD-F74F-4716-BB59-8888AD8DEEA7}" presName="compNode" presStyleCnt="0"/>
      <dgm:spPr/>
    </dgm:pt>
    <dgm:pt modelId="{DEBAF9D0-7E14-4CEB-9EF1-584251C8DEC9}" type="pres">
      <dgm:prSet presAssocID="{F02BDACD-F74F-4716-BB59-8888AD8DEEA7}" presName="iconBgRect" presStyleLbl="bgShp" presStyleIdx="0" presStyleCnt="3"/>
      <dgm:spPr/>
    </dgm:pt>
    <dgm:pt modelId="{B57CEEE9-186E-4E17-92D4-339F7AC13220}" type="pres">
      <dgm:prSet presAssocID="{F02BDACD-F74F-4716-BB59-8888AD8DEEA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arm scene"/>
        </a:ext>
      </dgm:extLst>
    </dgm:pt>
    <dgm:pt modelId="{05F43C86-B128-4E43-BDB7-0852F2B4E6F8}" type="pres">
      <dgm:prSet presAssocID="{F02BDACD-F74F-4716-BB59-8888AD8DEEA7}" presName="spaceRect" presStyleCnt="0"/>
      <dgm:spPr/>
    </dgm:pt>
    <dgm:pt modelId="{5B9DEE61-FFC5-41F3-97A7-017D08BB8B6D}" type="pres">
      <dgm:prSet presAssocID="{F02BDACD-F74F-4716-BB59-8888AD8DEEA7}" presName="textRect" presStyleLbl="revTx" presStyleIdx="0" presStyleCnt="3">
        <dgm:presLayoutVars>
          <dgm:chMax val="1"/>
          <dgm:chPref val="1"/>
        </dgm:presLayoutVars>
      </dgm:prSet>
      <dgm:spPr/>
    </dgm:pt>
    <dgm:pt modelId="{ECBBC44E-72F6-4A85-AD8B-7D3751685D9E}" type="pres">
      <dgm:prSet presAssocID="{DB85A540-02C2-431F-BE13-C16BB312CE5B}" presName="sibTrans" presStyleCnt="0"/>
      <dgm:spPr/>
    </dgm:pt>
    <dgm:pt modelId="{32B1E276-46F2-4366-BF6B-853625A553B2}" type="pres">
      <dgm:prSet presAssocID="{FC721D8E-ADC1-4756-96BE-32E20D968773}" presName="compNode" presStyleCnt="0"/>
      <dgm:spPr/>
    </dgm:pt>
    <dgm:pt modelId="{27E903B7-1C44-4EF0-B4F4-226282E8134C}" type="pres">
      <dgm:prSet presAssocID="{FC721D8E-ADC1-4756-96BE-32E20D968773}" presName="iconBgRect" presStyleLbl="bgShp" presStyleIdx="1" presStyleCnt="3"/>
      <dgm:spPr/>
    </dgm:pt>
    <dgm:pt modelId="{F69B390B-2705-44F1-8B27-9F3C936D2BF4}" type="pres">
      <dgm:prSet presAssocID="{FC721D8E-ADC1-4756-96BE-32E20D96877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y"/>
        </a:ext>
      </dgm:extLst>
    </dgm:pt>
    <dgm:pt modelId="{2220B96E-36FB-4F48-AC51-995ACB929831}" type="pres">
      <dgm:prSet presAssocID="{FC721D8E-ADC1-4756-96BE-32E20D968773}" presName="spaceRect" presStyleCnt="0"/>
      <dgm:spPr/>
    </dgm:pt>
    <dgm:pt modelId="{639E7C90-EF12-4C51-9A72-2A06A582E4AD}" type="pres">
      <dgm:prSet presAssocID="{FC721D8E-ADC1-4756-96BE-32E20D968773}" presName="textRect" presStyleLbl="revTx" presStyleIdx="1" presStyleCnt="3">
        <dgm:presLayoutVars>
          <dgm:chMax val="1"/>
          <dgm:chPref val="1"/>
        </dgm:presLayoutVars>
      </dgm:prSet>
      <dgm:spPr/>
    </dgm:pt>
    <dgm:pt modelId="{CA743B38-DCF7-499C-B884-C149799141D6}" type="pres">
      <dgm:prSet presAssocID="{350D9B9D-F94D-4B0E-94A8-EF8EF1C1ABE0}" presName="sibTrans" presStyleCnt="0"/>
      <dgm:spPr/>
    </dgm:pt>
    <dgm:pt modelId="{F2148625-5641-4C96-AFA4-A2D931EC6723}" type="pres">
      <dgm:prSet presAssocID="{DE3EB607-ED9E-4AF2-A250-72EE93A21FDC}" presName="compNode" presStyleCnt="0"/>
      <dgm:spPr/>
    </dgm:pt>
    <dgm:pt modelId="{31C859EC-F8A7-4CF1-9F3A-3C86F8E049BB}" type="pres">
      <dgm:prSet presAssocID="{DE3EB607-ED9E-4AF2-A250-72EE93A21FDC}" presName="iconBgRect" presStyleLbl="bgShp" presStyleIdx="2" presStyleCnt="3"/>
      <dgm:spPr/>
    </dgm:pt>
    <dgm:pt modelId="{208A26B5-BF3A-4D1D-819B-305FB8323F3E}" type="pres">
      <dgm:prSet presAssocID="{DE3EB607-ED9E-4AF2-A250-72EE93A21F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nt"/>
        </a:ext>
      </dgm:extLst>
    </dgm:pt>
    <dgm:pt modelId="{760B13BE-9D0C-4DFE-82E1-5423F99B5F9C}" type="pres">
      <dgm:prSet presAssocID="{DE3EB607-ED9E-4AF2-A250-72EE93A21FDC}" presName="spaceRect" presStyleCnt="0"/>
      <dgm:spPr/>
    </dgm:pt>
    <dgm:pt modelId="{3E7095CA-49E4-495E-85E4-84C25B4E6ED2}" type="pres">
      <dgm:prSet presAssocID="{DE3EB607-ED9E-4AF2-A250-72EE93A21FDC}" presName="textRect" presStyleLbl="revTx" presStyleIdx="2" presStyleCnt="3">
        <dgm:presLayoutVars>
          <dgm:chMax val="1"/>
          <dgm:chPref val="1"/>
        </dgm:presLayoutVars>
      </dgm:prSet>
      <dgm:spPr/>
    </dgm:pt>
  </dgm:ptLst>
  <dgm:cxnLst>
    <dgm:cxn modelId="{952A1F19-C8E8-4B75-8764-E9FA720CFCD2}" type="presOf" srcId="{DE3EB607-ED9E-4AF2-A250-72EE93A21FDC}" destId="{3E7095CA-49E4-495E-85E4-84C25B4E6ED2}" srcOrd="0" destOrd="0" presId="urn:microsoft.com/office/officeart/2018/5/layout/IconCircleLabelList"/>
    <dgm:cxn modelId="{68A1A525-739C-4ED7-A9F8-4FDBEED52A6A}" type="presOf" srcId="{FC721D8E-ADC1-4756-96BE-32E20D968773}" destId="{639E7C90-EF12-4C51-9A72-2A06A582E4AD}" srcOrd="0" destOrd="0" presId="urn:microsoft.com/office/officeart/2018/5/layout/IconCircleLabelList"/>
    <dgm:cxn modelId="{2F887660-F4A7-4709-81B5-EF66A963E5E7}" type="presOf" srcId="{F02BDACD-F74F-4716-BB59-8888AD8DEEA7}" destId="{5B9DEE61-FFC5-41F3-97A7-017D08BB8B6D}" srcOrd="0" destOrd="0" presId="urn:microsoft.com/office/officeart/2018/5/layout/IconCircleLabelList"/>
    <dgm:cxn modelId="{F0402A53-0DB4-4D32-A817-D659EB8754C3}" type="presOf" srcId="{296160F5-0924-40CB-87AD-B4D21E70D998}" destId="{97AE9057-D000-417E-BA71-4D16440A5DDA}" srcOrd="0" destOrd="0" presId="urn:microsoft.com/office/officeart/2018/5/layout/IconCircleLabelList"/>
    <dgm:cxn modelId="{3EF85A86-3CAE-456F-9A37-F28329BB1252}" srcId="{296160F5-0924-40CB-87AD-B4D21E70D998}" destId="{DE3EB607-ED9E-4AF2-A250-72EE93A21FDC}" srcOrd="2" destOrd="0" parTransId="{F3ADD7B7-3F64-4D23-8230-29CEE02EF121}" sibTransId="{E3068389-77C1-4757-8105-4F79E2F609B4}"/>
    <dgm:cxn modelId="{D55072CF-19B5-4A41-A70A-F7EB1F7A566E}" srcId="{296160F5-0924-40CB-87AD-B4D21E70D998}" destId="{FC721D8E-ADC1-4756-96BE-32E20D968773}" srcOrd="1" destOrd="0" parTransId="{48DE4ACA-EFB2-4AA3-830E-14005C10A38B}" sibTransId="{350D9B9D-F94D-4B0E-94A8-EF8EF1C1ABE0}"/>
    <dgm:cxn modelId="{CC993FEC-4C53-4FDB-8D8A-E24A1529BF2D}" srcId="{296160F5-0924-40CB-87AD-B4D21E70D998}" destId="{F02BDACD-F74F-4716-BB59-8888AD8DEEA7}" srcOrd="0" destOrd="0" parTransId="{61413385-5542-4B98-9B96-E2F3AD909A30}" sibTransId="{DB85A540-02C2-431F-BE13-C16BB312CE5B}"/>
    <dgm:cxn modelId="{93ED01AC-C54B-45DB-9124-F032E4C5561B}" type="presParOf" srcId="{97AE9057-D000-417E-BA71-4D16440A5DDA}" destId="{481937E9-20A8-4A15-AB6F-DEE98FBDA33B}" srcOrd="0" destOrd="0" presId="urn:microsoft.com/office/officeart/2018/5/layout/IconCircleLabelList"/>
    <dgm:cxn modelId="{E1A9697A-D9CD-477B-950E-894D2FCBC96B}" type="presParOf" srcId="{481937E9-20A8-4A15-AB6F-DEE98FBDA33B}" destId="{DEBAF9D0-7E14-4CEB-9EF1-584251C8DEC9}" srcOrd="0" destOrd="0" presId="urn:microsoft.com/office/officeart/2018/5/layout/IconCircleLabelList"/>
    <dgm:cxn modelId="{36A2E9D7-97B4-4429-9FDA-7960497032DD}" type="presParOf" srcId="{481937E9-20A8-4A15-AB6F-DEE98FBDA33B}" destId="{B57CEEE9-186E-4E17-92D4-339F7AC13220}" srcOrd="1" destOrd="0" presId="urn:microsoft.com/office/officeart/2018/5/layout/IconCircleLabelList"/>
    <dgm:cxn modelId="{655BC135-5A37-4005-9AA3-C6C94829F689}" type="presParOf" srcId="{481937E9-20A8-4A15-AB6F-DEE98FBDA33B}" destId="{05F43C86-B128-4E43-BDB7-0852F2B4E6F8}" srcOrd="2" destOrd="0" presId="urn:microsoft.com/office/officeart/2018/5/layout/IconCircleLabelList"/>
    <dgm:cxn modelId="{BC3BADA6-216B-4BFF-99EE-D0F73F7BDEE9}" type="presParOf" srcId="{481937E9-20A8-4A15-AB6F-DEE98FBDA33B}" destId="{5B9DEE61-FFC5-41F3-97A7-017D08BB8B6D}" srcOrd="3" destOrd="0" presId="urn:microsoft.com/office/officeart/2018/5/layout/IconCircleLabelList"/>
    <dgm:cxn modelId="{FCB64985-9075-4F6E-8481-75F717DBABAB}" type="presParOf" srcId="{97AE9057-D000-417E-BA71-4D16440A5DDA}" destId="{ECBBC44E-72F6-4A85-AD8B-7D3751685D9E}" srcOrd="1" destOrd="0" presId="urn:microsoft.com/office/officeart/2018/5/layout/IconCircleLabelList"/>
    <dgm:cxn modelId="{B09FFA4D-C684-4DCD-95E5-512671D6F317}" type="presParOf" srcId="{97AE9057-D000-417E-BA71-4D16440A5DDA}" destId="{32B1E276-46F2-4366-BF6B-853625A553B2}" srcOrd="2" destOrd="0" presId="urn:microsoft.com/office/officeart/2018/5/layout/IconCircleLabelList"/>
    <dgm:cxn modelId="{6AF88E04-CFE0-429A-A642-C79D1D9363C7}" type="presParOf" srcId="{32B1E276-46F2-4366-BF6B-853625A553B2}" destId="{27E903B7-1C44-4EF0-B4F4-226282E8134C}" srcOrd="0" destOrd="0" presId="urn:microsoft.com/office/officeart/2018/5/layout/IconCircleLabelList"/>
    <dgm:cxn modelId="{D6E76033-9731-4B72-8A07-52D6ADCDFB40}" type="presParOf" srcId="{32B1E276-46F2-4366-BF6B-853625A553B2}" destId="{F69B390B-2705-44F1-8B27-9F3C936D2BF4}" srcOrd="1" destOrd="0" presId="urn:microsoft.com/office/officeart/2018/5/layout/IconCircleLabelList"/>
    <dgm:cxn modelId="{D512FFE5-7AD4-468A-900A-6CA5B82B9490}" type="presParOf" srcId="{32B1E276-46F2-4366-BF6B-853625A553B2}" destId="{2220B96E-36FB-4F48-AC51-995ACB929831}" srcOrd="2" destOrd="0" presId="urn:microsoft.com/office/officeart/2018/5/layout/IconCircleLabelList"/>
    <dgm:cxn modelId="{BE24FE42-CD45-4157-A340-7C72C0232DFA}" type="presParOf" srcId="{32B1E276-46F2-4366-BF6B-853625A553B2}" destId="{639E7C90-EF12-4C51-9A72-2A06A582E4AD}" srcOrd="3" destOrd="0" presId="urn:microsoft.com/office/officeart/2018/5/layout/IconCircleLabelList"/>
    <dgm:cxn modelId="{E1987E84-B6DE-44C7-AB37-16211B918F6A}" type="presParOf" srcId="{97AE9057-D000-417E-BA71-4D16440A5DDA}" destId="{CA743B38-DCF7-499C-B884-C149799141D6}" srcOrd="3" destOrd="0" presId="urn:microsoft.com/office/officeart/2018/5/layout/IconCircleLabelList"/>
    <dgm:cxn modelId="{58461A6E-90D1-4DF8-9027-225F9FF12584}" type="presParOf" srcId="{97AE9057-D000-417E-BA71-4D16440A5DDA}" destId="{F2148625-5641-4C96-AFA4-A2D931EC6723}" srcOrd="4" destOrd="0" presId="urn:microsoft.com/office/officeart/2018/5/layout/IconCircleLabelList"/>
    <dgm:cxn modelId="{B3F5910F-2F8E-43B7-852C-D5196D61402A}" type="presParOf" srcId="{F2148625-5641-4C96-AFA4-A2D931EC6723}" destId="{31C859EC-F8A7-4CF1-9F3A-3C86F8E049BB}" srcOrd="0" destOrd="0" presId="urn:microsoft.com/office/officeart/2018/5/layout/IconCircleLabelList"/>
    <dgm:cxn modelId="{72153D77-AB00-4613-9E78-9BF91595F113}" type="presParOf" srcId="{F2148625-5641-4C96-AFA4-A2D931EC6723}" destId="{208A26B5-BF3A-4D1D-819B-305FB8323F3E}" srcOrd="1" destOrd="0" presId="urn:microsoft.com/office/officeart/2018/5/layout/IconCircleLabelList"/>
    <dgm:cxn modelId="{6E6C7A3F-7469-45E4-84E8-2C2777584462}" type="presParOf" srcId="{F2148625-5641-4C96-AFA4-A2D931EC6723}" destId="{760B13BE-9D0C-4DFE-82E1-5423F99B5F9C}" srcOrd="2" destOrd="0" presId="urn:microsoft.com/office/officeart/2018/5/layout/IconCircleLabelList"/>
    <dgm:cxn modelId="{C8A5423D-A669-4FC8-B7B4-C43A48A57846}" type="presParOf" srcId="{F2148625-5641-4C96-AFA4-A2D931EC6723}" destId="{3E7095CA-49E4-495E-85E4-84C25B4E6ED2}"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EA23DF-4C0A-45BC-8807-51A065FDEC88}" type="doc">
      <dgm:prSet loTypeId="urn:microsoft.com/office/officeart/2016/7/layout/LinearBlockProcessNumbered" loCatId="process" qsTypeId="urn:microsoft.com/office/officeart/2005/8/quickstyle/simple2" qsCatId="simple" csTypeId="urn:microsoft.com/office/officeart/2005/8/colors/accent0_3" csCatId="mainScheme"/>
      <dgm:spPr/>
      <dgm:t>
        <a:bodyPr/>
        <a:lstStyle/>
        <a:p>
          <a:endParaRPr lang="en-US"/>
        </a:p>
      </dgm:t>
    </dgm:pt>
    <dgm:pt modelId="{EC8EBD25-6840-48A6-A854-815F226E8C87}">
      <dgm:prSet/>
      <dgm:spPr/>
      <dgm:t>
        <a:bodyPr/>
        <a:lstStyle/>
        <a:p>
          <a:r>
            <a:rPr lang="en-US"/>
            <a:t>In the year 2025, Hyderabad is expected to receive around 4.80 million domestic tourists, with a projected annual growth rate of -4.44%. </a:t>
          </a:r>
        </a:p>
      </dgm:t>
    </dgm:pt>
    <dgm:pt modelId="{E909343D-9D27-45E8-94D6-CDA7F5EF61DB}" type="parTrans" cxnId="{AD00454E-4D08-4666-B14B-EC822B58360E}">
      <dgm:prSet/>
      <dgm:spPr/>
      <dgm:t>
        <a:bodyPr/>
        <a:lstStyle/>
        <a:p>
          <a:endParaRPr lang="en-US"/>
        </a:p>
      </dgm:t>
    </dgm:pt>
    <dgm:pt modelId="{55CFA76C-B368-4579-9BCD-322E4A2DE66D}" type="sibTrans" cxnId="{AD00454E-4D08-4666-B14B-EC822B58360E}">
      <dgm:prSet phldrT="01"/>
      <dgm:spPr/>
      <dgm:t>
        <a:bodyPr/>
        <a:lstStyle/>
        <a:p>
          <a:r>
            <a:rPr lang="en-US"/>
            <a:t>01</a:t>
          </a:r>
        </a:p>
      </dgm:t>
    </dgm:pt>
    <dgm:pt modelId="{EF4582EE-4C9B-4205-9CDA-D613D7F67B10}">
      <dgm:prSet/>
      <dgm:spPr/>
      <dgm:t>
        <a:bodyPr/>
        <a:lstStyle/>
        <a:p>
          <a:r>
            <a:rPr lang="en-US"/>
            <a:t>Concurrently, the number of foreign tourists visiting the city is estimated to be approximately 1.22 million, reflecting a substantial foreign annual growth rate of 24.74%. </a:t>
          </a:r>
        </a:p>
      </dgm:t>
    </dgm:pt>
    <dgm:pt modelId="{5D695856-29CD-4B3B-9FDB-6BE76F18CB14}" type="parTrans" cxnId="{BCBF1A43-2A04-43DA-A6F2-358876E38F85}">
      <dgm:prSet/>
      <dgm:spPr/>
      <dgm:t>
        <a:bodyPr/>
        <a:lstStyle/>
        <a:p>
          <a:endParaRPr lang="en-US"/>
        </a:p>
      </dgm:t>
    </dgm:pt>
    <dgm:pt modelId="{C93068B0-44A5-495D-A39A-9AA1BEBCB893}" type="sibTrans" cxnId="{BCBF1A43-2A04-43DA-A6F2-358876E38F85}">
      <dgm:prSet phldrT="02"/>
      <dgm:spPr/>
      <dgm:t>
        <a:bodyPr/>
        <a:lstStyle/>
        <a:p>
          <a:r>
            <a:rPr lang="en-US"/>
            <a:t>02</a:t>
          </a:r>
        </a:p>
      </dgm:t>
    </dgm:pt>
    <dgm:pt modelId="{4D16CAE2-8C89-4698-B957-410365C874A8}">
      <dgm:prSet/>
      <dgm:spPr/>
      <dgm:t>
        <a:bodyPr/>
        <a:lstStyle/>
        <a:p>
          <a:r>
            <a:rPr lang="en-US"/>
            <a:t>These projections signify a mixed trend, with a decline in domestic tourist numbers while foreign tourism shows promising growth, highlighting Hyderabad's increasing allure on the international stage.</a:t>
          </a:r>
        </a:p>
      </dgm:t>
    </dgm:pt>
    <dgm:pt modelId="{BF61226F-BF7A-46FD-9626-C19E4017063C}" type="parTrans" cxnId="{1CC47715-810C-4D3A-81CA-B84D2A9CF19E}">
      <dgm:prSet/>
      <dgm:spPr/>
      <dgm:t>
        <a:bodyPr/>
        <a:lstStyle/>
        <a:p>
          <a:endParaRPr lang="en-US"/>
        </a:p>
      </dgm:t>
    </dgm:pt>
    <dgm:pt modelId="{F612DCA4-B8CF-413E-ACC3-F235E0B0D967}" type="sibTrans" cxnId="{1CC47715-810C-4D3A-81CA-B84D2A9CF19E}">
      <dgm:prSet phldrT="03"/>
      <dgm:spPr/>
      <dgm:t>
        <a:bodyPr/>
        <a:lstStyle/>
        <a:p>
          <a:r>
            <a:rPr lang="en-US"/>
            <a:t>03</a:t>
          </a:r>
        </a:p>
      </dgm:t>
    </dgm:pt>
    <dgm:pt modelId="{558DBF10-D900-4912-A891-2EEBFCF68312}" type="pres">
      <dgm:prSet presAssocID="{C8EA23DF-4C0A-45BC-8807-51A065FDEC88}" presName="Name0" presStyleCnt="0">
        <dgm:presLayoutVars>
          <dgm:animLvl val="lvl"/>
          <dgm:resizeHandles val="exact"/>
        </dgm:presLayoutVars>
      </dgm:prSet>
      <dgm:spPr/>
    </dgm:pt>
    <dgm:pt modelId="{D0F1C3D8-7AC5-4D15-839A-BC93BD7F56BB}" type="pres">
      <dgm:prSet presAssocID="{EC8EBD25-6840-48A6-A854-815F226E8C87}" presName="compositeNode" presStyleCnt="0">
        <dgm:presLayoutVars>
          <dgm:bulletEnabled val="1"/>
        </dgm:presLayoutVars>
      </dgm:prSet>
      <dgm:spPr/>
    </dgm:pt>
    <dgm:pt modelId="{5011AC21-3C47-4ED3-AFBD-64F544C3D28D}" type="pres">
      <dgm:prSet presAssocID="{EC8EBD25-6840-48A6-A854-815F226E8C87}" presName="bgRect" presStyleLbl="alignNode1" presStyleIdx="0" presStyleCnt="3"/>
      <dgm:spPr/>
    </dgm:pt>
    <dgm:pt modelId="{EF3E9D8B-230B-4D10-9090-90ED10897B25}" type="pres">
      <dgm:prSet presAssocID="{55CFA76C-B368-4579-9BCD-322E4A2DE66D}" presName="sibTransNodeRect" presStyleLbl="alignNode1" presStyleIdx="0" presStyleCnt="3">
        <dgm:presLayoutVars>
          <dgm:chMax val="0"/>
          <dgm:bulletEnabled val="1"/>
        </dgm:presLayoutVars>
      </dgm:prSet>
      <dgm:spPr/>
    </dgm:pt>
    <dgm:pt modelId="{C3838854-0E18-4DF9-B8C3-2F5581F96794}" type="pres">
      <dgm:prSet presAssocID="{EC8EBD25-6840-48A6-A854-815F226E8C87}" presName="nodeRect" presStyleLbl="alignNode1" presStyleIdx="0" presStyleCnt="3">
        <dgm:presLayoutVars>
          <dgm:bulletEnabled val="1"/>
        </dgm:presLayoutVars>
      </dgm:prSet>
      <dgm:spPr/>
    </dgm:pt>
    <dgm:pt modelId="{2F5B2CF4-E66C-4AA5-AA0F-22E0FBFB61A3}" type="pres">
      <dgm:prSet presAssocID="{55CFA76C-B368-4579-9BCD-322E4A2DE66D}" presName="sibTrans" presStyleCnt="0"/>
      <dgm:spPr/>
    </dgm:pt>
    <dgm:pt modelId="{B961575A-6981-477F-BAFE-D41C661AC922}" type="pres">
      <dgm:prSet presAssocID="{EF4582EE-4C9B-4205-9CDA-D613D7F67B10}" presName="compositeNode" presStyleCnt="0">
        <dgm:presLayoutVars>
          <dgm:bulletEnabled val="1"/>
        </dgm:presLayoutVars>
      </dgm:prSet>
      <dgm:spPr/>
    </dgm:pt>
    <dgm:pt modelId="{93DC2BAD-65F2-4C7A-8092-C618F7933D0A}" type="pres">
      <dgm:prSet presAssocID="{EF4582EE-4C9B-4205-9CDA-D613D7F67B10}" presName="bgRect" presStyleLbl="alignNode1" presStyleIdx="1" presStyleCnt="3"/>
      <dgm:spPr/>
    </dgm:pt>
    <dgm:pt modelId="{B0BE07A3-BEF9-4E76-9D99-DE013039A404}" type="pres">
      <dgm:prSet presAssocID="{C93068B0-44A5-495D-A39A-9AA1BEBCB893}" presName="sibTransNodeRect" presStyleLbl="alignNode1" presStyleIdx="1" presStyleCnt="3">
        <dgm:presLayoutVars>
          <dgm:chMax val="0"/>
          <dgm:bulletEnabled val="1"/>
        </dgm:presLayoutVars>
      </dgm:prSet>
      <dgm:spPr/>
    </dgm:pt>
    <dgm:pt modelId="{47C870B6-D53B-42D1-A369-27C9C1DFA278}" type="pres">
      <dgm:prSet presAssocID="{EF4582EE-4C9B-4205-9CDA-D613D7F67B10}" presName="nodeRect" presStyleLbl="alignNode1" presStyleIdx="1" presStyleCnt="3">
        <dgm:presLayoutVars>
          <dgm:bulletEnabled val="1"/>
        </dgm:presLayoutVars>
      </dgm:prSet>
      <dgm:spPr/>
    </dgm:pt>
    <dgm:pt modelId="{97A6D77A-42D8-4F66-8411-F04E59579E5C}" type="pres">
      <dgm:prSet presAssocID="{C93068B0-44A5-495D-A39A-9AA1BEBCB893}" presName="sibTrans" presStyleCnt="0"/>
      <dgm:spPr/>
    </dgm:pt>
    <dgm:pt modelId="{3EF1810D-BE58-48F8-911E-27B1B5FDB114}" type="pres">
      <dgm:prSet presAssocID="{4D16CAE2-8C89-4698-B957-410365C874A8}" presName="compositeNode" presStyleCnt="0">
        <dgm:presLayoutVars>
          <dgm:bulletEnabled val="1"/>
        </dgm:presLayoutVars>
      </dgm:prSet>
      <dgm:spPr/>
    </dgm:pt>
    <dgm:pt modelId="{D2A16195-4E9A-4B73-B3D1-4B6A75DAF99C}" type="pres">
      <dgm:prSet presAssocID="{4D16CAE2-8C89-4698-B957-410365C874A8}" presName="bgRect" presStyleLbl="alignNode1" presStyleIdx="2" presStyleCnt="3"/>
      <dgm:spPr/>
    </dgm:pt>
    <dgm:pt modelId="{BFD502DB-DB27-4779-B4A8-5E1E8AA1F91A}" type="pres">
      <dgm:prSet presAssocID="{F612DCA4-B8CF-413E-ACC3-F235E0B0D967}" presName="sibTransNodeRect" presStyleLbl="alignNode1" presStyleIdx="2" presStyleCnt="3">
        <dgm:presLayoutVars>
          <dgm:chMax val="0"/>
          <dgm:bulletEnabled val="1"/>
        </dgm:presLayoutVars>
      </dgm:prSet>
      <dgm:spPr/>
    </dgm:pt>
    <dgm:pt modelId="{ABF7369C-5EFD-481C-BD1A-FA08D1600CA3}" type="pres">
      <dgm:prSet presAssocID="{4D16CAE2-8C89-4698-B957-410365C874A8}" presName="nodeRect" presStyleLbl="alignNode1" presStyleIdx="2" presStyleCnt="3">
        <dgm:presLayoutVars>
          <dgm:bulletEnabled val="1"/>
        </dgm:presLayoutVars>
      </dgm:prSet>
      <dgm:spPr/>
    </dgm:pt>
  </dgm:ptLst>
  <dgm:cxnLst>
    <dgm:cxn modelId="{0AD60009-CDF3-4D07-881E-61888A08DD5A}" type="presOf" srcId="{4D16CAE2-8C89-4698-B957-410365C874A8}" destId="{ABF7369C-5EFD-481C-BD1A-FA08D1600CA3}" srcOrd="1" destOrd="0" presId="urn:microsoft.com/office/officeart/2016/7/layout/LinearBlockProcessNumbered"/>
    <dgm:cxn modelId="{1CC47715-810C-4D3A-81CA-B84D2A9CF19E}" srcId="{C8EA23DF-4C0A-45BC-8807-51A065FDEC88}" destId="{4D16CAE2-8C89-4698-B957-410365C874A8}" srcOrd="2" destOrd="0" parTransId="{BF61226F-BF7A-46FD-9626-C19E4017063C}" sibTransId="{F612DCA4-B8CF-413E-ACC3-F235E0B0D967}"/>
    <dgm:cxn modelId="{B0558E21-F160-4418-8A61-9249CDC780D4}" type="presOf" srcId="{EF4582EE-4C9B-4205-9CDA-D613D7F67B10}" destId="{47C870B6-D53B-42D1-A369-27C9C1DFA278}" srcOrd="1" destOrd="0" presId="urn:microsoft.com/office/officeart/2016/7/layout/LinearBlockProcessNumbered"/>
    <dgm:cxn modelId="{BCBF1A43-2A04-43DA-A6F2-358876E38F85}" srcId="{C8EA23DF-4C0A-45BC-8807-51A065FDEC88}" destId="{EF4582EE-4C9B-4205-9CDA-D613D7F67B10}" srcOrd="1" destOrd="0" parTransId="{5D695856-29CD-4B3B-9FDB-6BE76F18CB14}" sibTransId="{C93068B0-44A5-495D-A39A-9AA1BEBCB893}"/>
    <dgm:cxn modelId="{3A344563-F68A-4E68-8DBD-43600A99FE17}" type="presOf" srcId="{55CFA76C-B368-4579-9BCD-322E4A2DE66D}" destId="{EF3E9D8B-230B-4D10-9090-90ED10897B25}" srcOrd="0" destOrd="0" presId="urn:microsoft.com/office/officeart/2016/7/layout/LinearBlockProcessNumbered"/>
    <dgm:cxn modelId="{B2604E63-0B7D-4B67-A229-67CE8339A11E}" type="presOf" srcId="{EF4582EE-4C9B-4205-9CDA-D613D7F67B10}" destId="{93DC2BAD-65F2-4C7A-8092-C618F7933D0A}" srcOrd="0" destOrd="0" presId="urn:microsoft.com/office/officeart/2016/7/layout/LinearBlockProcessNumbered"/>
    <dgm:cxn modelId="{AD00454E-4D08-4666-B14B-EC822B58360E}" srcId="{C8EA23DF-4C0A-45BC-8807-51A065FDEC88}" destId="{EC8EBD25-6840-48A6-A854-815F226E8C87}" srcOrd="0" destOrd="0" parTransId="{E909343D-9D27-45E8-94D6-CDA7F5EF61DB}" sibTransId="{55CFA76C-B368-4579-9BCD-322E4A2DE66D}"/>
    <dgm:cxn modelId="{C5590E72-6EB8-49B2-BBBD-3F84747EE7B8}" type="presOf" srcId="{4D16CAE2-8C89-4698-B957-410365C874A8}" destId="{D2A16195-4E9A-4B73-B3D1-4B6A75DAF99C}" srcOrd="0" destOrd="0" presId="urn:microsoft.com/office/officeart/2016/7/layout/LinearBlockProcessNumbered"/>
    <dgm:cxn modelId="{89E02E88-781C-49DA-8280-39B35BEA5E2C}" type="presOf" srcId="{F612DCA4-B8CF-413E-ACC3-F235E0B0D967}" destId="{BFD502DB-DB27-4779-B4A8-5E1E8AA1F91A}" srcOrd="0" destOrd="0" presId="urn:microsoft.com/office/officeart/2016/7/layout/LinearBlockProcessNumbered"/>
    <dgm:cxn modelId="{D14FD08D-D17B-4FF2-A22A-BFDE336B969C}" type="presOf" srcId="{C8EA23DF-4C0A-45BC-8807-51A065FDEC88}" destId="{558DBF10-D900-4912-A891-2EEBFCF68312}" srcOrd="0" destOrd="0" presId="urn:microsoft.com/office/officeart/2016/7/layout/LinearBlockProcessNumbered"/>
    <dgm:cxn modelId="{F40F6EA4-E84A-40BE-9611-C518442BF630}" type="presOf" srcId="{EC8EBD25-6840-48A6-A854-815F226E8C87}" destId="{5011AC21-3C47-4ED3-AFBD-64F544C3D28D}" srcOrd="0" destOrd="0" presId="urn:microsoft.com/office/officeart/2016/7/layout/LinearBlockProcessNumbered"/>
    <dgm:cxn modelId="{FD8C67CC-690E-47FB-925E-047256626DD2}" type="presOf" srcId="{C93068B0-44A5-495D-A39A-9AA1BEBCB893}" destId="{B0BE07A3-BEF9-4E76-9D99-DE013039A404}" srcOrd="0" destOrd="0" presId="urn:microsoft.com/office/officeart/2016/7/layout/LinearBlockProcessNumbered"/>
    <dgm:cxn modelId="{BFBB35DF-9DF5-4341-B15D-1A03283F26F2}" type="presOf" srcId="{EC8EBD25-6840-48A6-A854-815F226E8C87}" destId="{C3838854-0E18-4DF9-B8C3-2F5581F96794}" srcOrd="1" destOrd="0" presId="urn:microsoft.com/office/officeart/2016/7/layout/LinearBlockProcessNumbered"/>
    <dgm:cxn modelId="{D5BC5459-D553-4E5A-9581-6902FDE291ED}" type="presParOf" srcId="{558DBF10-D900-4912-A891-2EEBFCF68312}" destId="{D0F1C3D8-7AC5-4D15-839A-BC93BD7F56BB}" srcOrd="0" destOrd="0" presId="urn:microsoft.com/office/officeart/2016/7/layout/LinearBlockProcessNumbered"/>
    <dgm:cxn modelId="{05447462-645A-45A2-A8CE-1BAC3B199622}" type="presParOf" srcId="{D0F1C3D8-7AC5-4D15-839A-BC93BD7F56BB}" destId="{5011AC21-3C47-4ED3-AFBD-64F544C3D28D}" srcOrd="0" destOrd="0" presId="urn:microsoft.com/office/officeart/2016/7/layout/LinearBlockProcessNumbered"/>
    <dgm:cxn modelId="{F1C55AAD-84D9-48B5-8EBF-F6E9D7792F67}" type="presParOf" srcId="{D0F1C3D8-7AC5-4D15-839A-BC93BD7F56BB}" destId="{EF3E9D8B-230B-4D10-9090-90ED10897B25}" srcOrd="1" destOrd="0" presId="urn:microsoft.com/office/officeart/2016/7/layout/LinearBlockProcessNumbered"/>
    <dgm:cxn modelId="{12EBCF7A-26A3-4441-BC14-F17DAAA29952}" type="presParOf" srcId="{D0F1C3D8-7AC5-4D15-839A-BC93BD7F56BB}" destId="{C3838854-0E18-4DF9-B8C3-2F5581F96794}" srcOrd="2" destOrd="0" presId="urn:microsoft.com/office/officeart/2016/7/layout/LinearBlockProcessNumbered"/>
    <dgm:cxn modelId="{2A35523B-B195-4CF5-89C0-722763B9237F}" type="presParOf" srcId="{558DBF10-D900-4912-A891-2EEBFCF68312}" destId="{2F5B2CF4-E66C-4AA5-AA0F-22E0FBFB61A3}" srcOrd="1" destOrd="0" presId="urn:microsoft.com/office/officeart/2016/7/layout/LinearBlockProcessNumbered"/>
    <dgm:cxn modelId="{113EE5F3-178F-4218-915C-8D894587D8A4}" type="presParOf" srcId="{558DBF10-D900-4912-A891-2EEBFCF68312}" destId="{B961575A-6981-477F-BAFE-D41C661AC922}" srcOrd="2" destOrd="0" presId="urn:microsoft.com/office/officeart/2016/7/layout/LinearBlockProcessNumbered"/>
    <dgm:cxn modelId="{590610C5-706B-454D-B0C4-173B82AA117C}" type="presParOf" srcId="{B961575A-6981-477F-BAFE-D41C661AC922}" destId="{93DC2BAD-65F2-4C7A-8092-C618F7933D0A}" srcOrd="0" destOrd="0" presId="urn:microsoft.com/office/officeart/2016/7/layout/LinearBlockProcessNumbered"/>
    <dgm:cxn modelId="{FC2931A9-2902-477D-A074-4DC27F5A691A}" type="presParOf" srcId="{B961575A-6981-477F-BAFE-D41C661AC922}" destId="{B0BE07A3-BEF9-4E76-9D99-DE013039A404}" srcOrd="1" destOrd="0" presId="urn:microsoft.com/office/officeart/2016/7/layout/LinearBlockProcessNumbered"/>
    <dgm:cxn modelId="{24828BBE-44BF-45E2-9EAA-8E37137B508A}" type="presParOf" srcId="{B961575A-6981-477F-BAFE-D41C661AC922}" destId="{47C870B6-D53B-42D1-A369-27C9C1DFA278}" srcOrd="2" destOrd="0" presId="urn:microsoft.com/office/officeart/2016/7/layout/LinearBlockProcessNumbered"/>
    <dgm:cxn modelId="{3ACA8362-E738-4766-8E3D-B843217371D7}" type="presParOf" srcId="{558DBF10-D900-4912-A891-2EEBFCF68312}" destId="{97A6D77A-42D8-4F66-8411-F04E59579E5C}" srcOrd="3" destOrd="0" presId="urn:microsoft.com/office/officeart/2016/7/layout/LinearBlockProcessNumbered"/>
    <dgm:cxn modelId="{2B54D619-1AE1-444C-87BA-A1BDA408EECD}" type="presParOf" srcId="{558DBF10-D900-4912-A891-2EEBFCF68312}" destId="{3EF1810D-BE58-48F8-911E-27B1B5FDB114}" srcOrd="4" destOrd="0" presId="urn:microsoft.com/office/officeart/2016/7/layout/LinearBlockProcessNumbered"/>
    <dgm:cxn modelId="{75D9EC30-46C0-4487-9E0D-0BC63F96D9F6}" type="presParOf" srcId="{3EF1810D-BE58-48F8-911E-27B1B5FDB114}" destId="{D2A16195-4E9A-4B73-B3D1-4B6A75DAF99C}" srcOrd="0" destOrd="0" presId="urn:microsoft.com/office/officeart/2016/7/layout/LinearBlockProcessNumbered"/>
    <dgm:cxn modelId="{9EF08C97-B090-465C-9F57-02628399B788}" type="presParOf" srcId="{3EF1810D-BE58-48F8-911E-27B1B5FDB114}" destId="{BFD502DB-DB27-4779-B4A8-5E1E8AA1F91A}" srcOrd="1" destOrd="0" presId="urn:microsoft.com/office/officeart/2016/7/layout/LinearBlockProcessNumbered"/>
    <dgm:cxn modelId="{15B49B33-47B5-439E-846C-B039C645D9DB}" type="presParOf" srcId="{3EF1810D-BE58-48F8-911E-27B1B5FDB114}" destId="{ABF7369C-5EFD-481C-BD1A-FA08D1600CA3}"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509D1C-AFD3-4554-9DD3-2FF3678E54C4}" type="doc">
      <dgm:prSet loTypeId="urn:microsoft.com/office/officeart/2016/7/layout/LinearBlockProcessNumbered" loCatId="process" qsTypeId="urn:microsoft.com/office/officeart/2005/8/quickstyle/simple4" qsCatId="simple" csTypeId="urn:microsoft.com/office/officeart/2005/8/colors/colorful1" csCatId="colorful"/>
      <dgm:spPr/>
      <dgm:t>
        <a:bodyPr/>
        <a:lstStyle/>
        <a:p>
          <a:endParaRPr lang="en-US"/>
        </a:p>
      </dgm:t>
    </dgm:pt>
    <dgm:pt modelId="{8131EA74-1270-4C05-A5B1-E4536A9D8191}">
      <dgm:prSet/>
      <dgm:spPr/>
      <dgm:t>
        <a:bodyPr/>
        <a:lstStyle/>
        <a:p>
          <a:r>
            <a:rPr lang="en-US"/>
            <a:t>In the year 2025, Hyderabad's projected domestic tourism revenue is expected to reach 5.77 billion, showcasing the substantial financial contribution from local visitors. </a:t>
          </a:r>
        </a:p>
      </dgm:t>
    </dgm:pt>
    <dgm:pt modelId="{A7FAE144-D309-4462-841F-4C03529A83AA}" type="parTrans" cxnId="{D85CA7B4-AF93-4A9A-BB50-27C0DF2C768F}">
      <dgm:prSet/>
      <dgm:spPr/>
      <dgm:t>
        <a:bodyPr/>
        <a:lstStyle/>
        <a:p>
          <a:endParaRPr lang="en-US"/>
        </a:p>
      </dgm:t>
    </dgm:pt>
    <dgm:pt modelId="{460D18E6-96D4-45CC-BA11-7E2F4684C2F4}" type="sibTrans" cxnId="{D85CA7B4-AF93-4A9A-BB50-27C0DF2C768F}">
      <dgm:prSet phldrT="01"/>
      <dgm:spPr/>
      <dgm:t>
        <a:bodyPr/>
        <a:lstStyle/>
        <a:p>
          <a:r>
            <a:rPr lang="en-US"/>
            <a:t>01</a:t>
          </a:r>
        </a:p>
      </dgm:t>
    </dgm:pt>
    <dgm:pt modelId="{35FB05D5-D8FD-4F64-BDFC-02FEB4839D89}">
      <dgm:prSet/>
      <dgm:spPr/>
      <dgm:t>
        <a:bodyPr/>
        <a:lstStyle/>
        <a:p>
          <a:r>
            <a:rPr lang="en-US"/>
            <a:t>Simultaneously, the city's estimated foreign tourism revenue is projected to surge to 6.82 billion, indicating a significant boost from international travelers. </a:t>
          </a:r>
        </a:p>
      </dgm:t>
    </dgm:pt>
    <dgm:pt modelId="{DDA43D81-DF54-4FA3-9398-BF71CAFFC665}" type="parTrans" cxnId="{EB593404-84E8-4A2C-BCB7-430619F60B1D}">
      <dgm:prSet/>
      <dgm:spPr/>
      <dgm:t>
        <a:bodyPr/>
        <a:lstStyle/>
        <a:p>
          <a:endParaRPr lang="en-US"/>
        </a:p>
      </dgm:t>
    </dgm:pt>
    <dgm:pt modelId="{D58000D6-735A-4A36-AACE-9171F9037698}" type="sibTrans" cxnId="{EB593404-84E8-4A2C-BCB7-430619F60B1D}">
      <dgm:prSet phldrT="02"/>
      <dgm:spPr/>
      <dgm:t>
        <a:bodyPr/>
        <a:lstStyle/>
        <a:p>
          <a:r>
            <a:rPr lang="en-US"/>
            <a:t>02</a:t>
          </a:r>
        </a:p>
      </dgm:t>
    </dgm:pt>
    <dgm:pt modelId="{5086E2F2-CBFD-4A3C-9DCC-E7D746C529D9}">
      <dgm:prSet/>
      <dgm:spPr/>
      <dgm:t>
        <a:bodyPr/>
        <a:lstStyle/>
        <a:p>
          <a:r>
            <a:rPr lang="en-US"/>
            <a:t>These revenue projections underscore the city's growing significance as a tourism destination, with both domestic and foreign visitors contributing significantly to its economic prosperity.</a:t>
          </a:r>
        </a:p>
      </dgm:t>
    </dgm:pt>
    <dgm:pt modelId="{2538E6F0-E8BF-46BF-9FD2-503EE1775A68}" type="parTrans" cxnId="{82975225-6F5A-4186-91AC-DE1EC53F3214}">
      <dgm:prSet/>
      <dgm:spPr/>
      <dgm:t>
        <a:bodyPr/>
        <a:lstStyle/>
        <a:p>
          <a:endParaRPr lang="en-US"/>
        </a:p>
      </dgm:t>
    </dgm:pt>
    <dgm:pt modelId="{5011678F-CBA0-4E43-9546-C0E9F81A61CC}" type="sibTrans" cxnId="{82975225-6F5A-4186-91AC-DE1EC53F3214}">
      <dgm:prSet phldrT="03"/>
      <dgm:spPr/>
      <dgm:t>
        <a:bodyPr/>
        <a:lstStyle/>
        <a:p>
          <a:r>
            <a:rPr lang="en-US"/>
            <a:t>03</a:t>
          </a:r>
        </a:p>
      </dgm:t>
    </dgm:pt>
    <dgm:pt modelId="{BF2E6B86-9509-4ABC-8528-CCA4CEA98F3E}" type="pres">
      <dgm:prSet presAssocID="{52509D1C-AFD3-4554-9DD3-2FF3678E54C4}" presName="Name0" presStyleCnt="0">
        <dgm:presLayoutVars>
          <dgm:animLvl val="lvl"/>
          <dgm:resizeHandles val="exact"/>
        </dgm:presLayoutVars>
      </dgm:prSet>
      <dgm:spPr/>
    </dgm:pt>
    <dgm:pt modelId="{7864DD8A-2B8C-49CE-9B2D-5F836D4F0EA1}" type="pres">
      <dgm:prSet presAssocID="{8131EA74-1270-4C05-A5B1-E4536A9D8191}" presName="compositeNode" presStyleCnt="0">
        <dgm:presLayoutVars>
          <dgm:bulletEnabled val="1"/>
        </dgm:presLayoutVars>
      </dgm:prSet>
      <dgm:spPr/>
    </dgm:pt>
    <dgm:pt modelId="{2313288B-E06D-4D08-AF64-C5902D8F7621}" type="pres">
      <dgm:prSet presAssocID="{8131EA74-1270-4C05-A5B1-E4536A9D8191}" presName="bgRect" presStyleLbl="alignNode1" presStyleIdx="0" presStyleCnt="3"/>
      <dgm:spPr/>
    </dgm:pt>
    <dgm:pt modelId="{59E21F2D-B891-4BB2-A891-C842EED1B16D}" type="pres">
      <dgm:prSet presAssocID="{460D18E6-96D4-45CC-BA11-7E2F4684C2F4}" presName="sibTransNodeRect" presStyleLbl="alignNode1" presStyleIdx="0" presStyleCnt="3">
        <dgm:presLayoutVars>
          <dgm:chMax val="0"/>
          <dgm:bulletEnabled val="1"/>
        </dgm:presLayoutVars>
      </dgm:prSet>
      <dgm:spPr/>
    </dgm:pt>
    <dgm:pt modelId="{31A03EC9-B25B-455B-BD65-487DB9BEE050}" type="pres">
      <dgm:prSet presAssocID="{8131EA74-1270-4C05-A5B1-E4536A9D8191}" presName="nodeRect" presStyleLbl="alignNode1" presStyleIdx="0" presStyleCnt="3">
        <dgm:presLayoutVars>
          <dgm:bulletEnabled val="1"/>
        </dgm:presLayoutVars>
      </dgm:prSet>
      <dgm:spPr/>
    </dgm:pt>
    <dgm:pt modelId="{3DEEAD87-3467-4C9E-B539-4B85897217F1}" type="pres">
      <dgm:prSet presAssocID="{460D18E6-96D4-45CC-BA11-7E2F4684C2F4}" presName="sibTrans" presStyleCnt="0"/>
      <dgm:spPr/>
    </dgm:pt>
    <dgm:pt modelId="{C585D01C-AA3B-4921-8998-5E78264879D0}" type="pres">
      <dgm:prSet presAssocID="{35FB05D5-D8FD-4F64-BDFC-02FEB4839D89}" presName="compositeNode" presStyleCnt="0">
        <dgm:presLayoutVars>
          <dgm:bulletEnabled val="1"/>
        </dgm:presLayoutVars>
      </dgm:prSet>
      <dgm:spPr/>
    </dgm:pt>
    <dgm:pt modelId="{D8F9ED58-5DCA-4E47-A186-73E52FD31442}" type="pres">
      <dgm:prSet presAssocID="{35FB05D5-D8FD-4F64-BDFC-02FEB4839D89}" presName="bgRect" presStyleLbl="alignNode1" presStyleIdx="1" presStyleCnt="3"/>
      <dgm:spPr/>
    </dgm:pt>
    <dgm:pt modelId="{E4101FFE-36F7-4967-84D0-2A036E2F1683}" type="pres">
      <dgm:prSet presAssocID="{D58000D6-735A-4A36-AACE-9171F9037698}" presName="sibTransNodeRect" presStyleLbl="alignNode1" presStyleIdx="1" presStyleCnt="3">
        <dgm:presLayoutVars>
          <dgm:chMax val="0"/>
          <dgm:bulletEnabled val="1"/>
        </dgm:presLayoutVars>
      </dgm:prSet>
      <dgm:spPr/>
    </dgm:pt>
    <dgm:pt modelId="{F260C0D4-FDD0-482C-9201-58C67D33B04D}" type="pres">
      <dgm:prSet presAssocID="{35FB05D5-D8FD-4F64-BDFC-02FEB4839D89}" presName="nodeRect" presStyleLbl="alignNode1" presStyleIdx="1" presStyleCnt="3">
        <dgm:presLayoutVars>
          <dgm:bulletEnabled val="1"/>
        </dgm:presLayoutVars>
      </dgm:prSet>
      <dgm:spPr/>
    </dgm:pt>
    <dgm:pt modelId="{60C37CCB-34D7-45A6-A02D-8F80C802D8A8}" type="pres">
      <dgm:prSet presAssocID="{D58000D6-735A-4A36-AACE-9171F9037698}" presName="sibTrans" presStyleCnt="0"/>
      <dgm:spPr/>
    </dgm:pt>
    <dgm:pt modelId="{3C82E8DA-608D-4AA9-A0D6-68D7F6797A63}" type="pres">
      <dgm:prSet presAssocID="{5086E2F2-CBFD-4A3C-9DCC-E7D746C529D9}" presName="compositeNode" presStyleCnt="0">
        <dgm:presLayoutVars>
          <dgm:bulletEnabled val="1"/>
        </dgm:presLayoutVars>
      </dgm:prSet>
      <dgm:spPr/>
    </dgm:pt>
    <dgm:pt modelId="{F81C5C26-D660-467D-A86C-1AB1ECEEA112}" type="pres">
      <dgm:prSet presAssocID="{5086E2F2-CBFD-4A3C-9DCC-E7D746C529D9}" presName="bgRect" presStyleLbl="alignNode1" presStyleIdx="2" presStyleCnt="3"/>
      <dgm:spPr/>
    </dgm:pt>
    <dgm:pt modelId="{FE2AB72B-8966-4FE3-965B-2C0D0EEA316B}" type="pres">
      <dgm:prSet presAssocID="{5011678F-CBA0-4E43-9546-C0E9F81A61CC}" presName="sibTransNodeRect" presStyleLbl="alignNode1" presStyleIdx="2" presStyleCnt="3">
        <dgm:presLayoutVars>
          <dgm:chMax val="0"/>
          <dgm:bulletEnabled val="1"/>
        </dgm:presLayoutVars>
      </dgm:prSet>
      <dgm:spPr/>
    </dgm:pt>
    <dgm:pt modelId="{96238DBC-84EE-42D6-A977-FBFE2DCD222C}" type="pres">
      <dgm:prSet presAssocID="{5086E2F2-CBFD-4A3C-9DCC-E7D746C529D9}" presName="nodeRect" presStyleLbl="alignNode1" presStyleIdx="2" presStyleCnt="3">
        <dgm:presLayoutVars>
          <dgm:bulletEnabled val="1"/>
        </dgm:presLayoutVars>
      </dgm:prSet>
      <dgm:spPr/>
    </dgm:pt>
  </dgm:ptLst>
  <dgm:cxnLst>
    <dgm:cxn modelId="{E7950304-BA0A-44F8-A9E4-5621F5D8336C}" type="presOf" srcId="{5086E2F2-CBFD-4A3C-9DCC-E7D746C529D9}" destId="{F81C5C26-D660-467D-A86C-1AB1ECEEA112}" srcOrd="0" destOrd="0" presId="urn:microsoft.com/office/officeart/2016/7/layout/LinearBlockProcessNumbered"/>
    <dgm:cxn modelId="{EB593404-84E8-4A2C-BCB7-430619F60B1D}" srcId="{52509D1C-AFD3-4554-9DD3-2FF3678E54C4}" destId="{35FB05D5-D8FD-4F64-BDFC-02FEB4839D89}" srcOrd="1" destOrd="0" parTransId="{DDA43D81-DF54-4FA3-9398-BF71CAFFC665}" sibTransId="{D58000D6-735A-4A36-AACE-9171F9037698}"/>
    <dgm:cxn modelId="{5E7FB60F-B0CC-421E-9E29-7DB2C34BA56B}" type="presOf" srcId="{52509D1C-AFD3-4554-9DD3-2FF3678E54C4}" destId="{BF2E6B86-9509-4ABC-8528-CCA4CEA98F3E}" srcOrd="0" destOrd="0" presId="urn:microsoft.com/office/officeart/2016/7/layout/LinearBlockProcessNumbered"/>
    <dgm:cxn modelId="{DFDBD523-39D2-46D5-8714-3A4522589DD0}" type="presOf" srcId="{D58000D6-735A-4A36-AACE-9171F9037698}" destId="{E4101FFE-36F7-4967-84D0-2A036E2F1683}" srcOrd="0" destOrd="0" presId="urn:microsoft.com/office/officeart/2016/7/layout/LinearBlockProcessNumbered"/>
    <dgm:cxn modelId="{82975225-6F5A-4186-91AC-DE1EC53F3214}" srcId="{52509D1C-AFD3-4554-9DD3-2FF3678E54C4}" destId="{5086E2F2-CBFD-4A3C-9DCC-E7D746C529D9}" srcOrd="2" destOrd="0" parTransId="{2538E6F0-E8BF-46BF-9FD2-503EE1775A68}" sibTransId="{5011678F-CBA0-4E43-9546-C0E9F81A61CC}"/>
    <dgm:cxn modelId="{93A3305C-746D-4A18-AC46-D0947CA5BA42}" type="presOf" srcId="{460D18E6-96D4-45CC-BA11-7E2F4684C2F4}" destId="{59E21F2D-B891-4BB2-A891-C842EED1B16D}" srcOrd="0" destOrd="0" presId="urn:microsoft.com/office/officeart/2016/7/layout/LinearBlockProcessNumbered"/>
    <dgm:cxn modelId="{CA19F74A-E84C-4022-B23D-721CC7BADC20}" type="presOf" srcId="{8131EA74-1270-4C05-A5B1-E4536A9D8191}" destId="{2313288B-E06D-4D08-AF64-C5902D8F7621}" srcOrd="0" destOrd="0" presId="urn:microsoft.com/office/officeart/2016/7/layout/LinearBlockProcessNumbered"/>
    <dgm:cxn modelId="{9EF7A473-8CFF-4372-B21B-ECD6F82119BD}" type="presOf" srcId="{5011678F-CBA0-4E43-9546-C0E9F81A61CC}" destId="{FE2AB72B-8966-4FE3-965B-2C0D0EEA316B}" srcOrd="0" destOrd="0" presId="urn:microsoft.com/office/officeart/2016/7/layout/LinearBlockProcessNumbered"/>
    <dgm:cxn modelId="{CB9DC955-9F21-4BF6-B302-ABA1EEBD6BD9}" type="presOf" srcId="{8131EA74-1270-4C05-A5B1-E4536A9D8191}" destId="{31A03EC9-B25B-455B-BD65-487DB9BEE050}" srcOrd="1" destOrd="0" presId="urn:microsoft.com/office/officeart/2016/7/layout/LinearBlockProcessNumbered"/>
    <dgm:cxn modelId="{4AB5E6A1-8A18-4D35-83FD-9A2AAA47DF9D}" type="presOf" srcId="{35FB05D5-D8FD-4F64-BDFC-02FEB4839D89}" destId="{F260C0D4-FDD0-482C-9201-58C67D33B04D}" srcOrd="1" destOrd="0" presId="urn:microsoft.com/office/officeart/2016/7/layout/LinearBlockProcessNumbered"/>
    <dgm:cxn modelId="{D85CA7B4-AF93-4A9A-BB50-27C0DF2C768F}" srcId="{52509D1C-AFD3-4554-9DD3-2FF3678E54C4}" destId="{8131EA74-1270-4C05-A5B1-E4536A9D8191}" srcOrd="0" destOrd="0" parTransId="{A7FAE144-D309-4462-841F-4C03529A83AA}" sibTransId="{460D18E6-96D4-45CC-BA11-7E2F4684C2F4}"/>
    <dgm:cxn modelId="{4EB357E8-E945-48DD-A484-E3EB60AA8A5C}" type="presOf" srcId="{35FB05D5-D8FD-4F64-BDFC-02FEB4839D89}" destId="{D8F9ED58-5DCA-4E47-A186-73E52FD31442}" srcOrd="0" destOrd="0" presId="urn:microsoft.com/office/officeart/2016/7/layout/LinearBlockProcessNumbered"/>
    <dgm:cxn modelId="{9E07BAF2-0F05-4FF6-8E6D-0B148C928872}" type="presOf" srcId="{5086E2F2-CBFD-4A3C-9DCC-E7D746C529D9}" destId="{96238DBC-84EE-42D6-A977-FBFE2DCD222C}" srcOrd="1" destOrd="0" presId="urn:microsoft.com/office/officeart/2016/7/layout/LinearBlockProcessNumbered"/>
    <dgm:cxn modelId="{851059E7-A83E-45E9-908F-5AA3C2C909A4}" type="presParOf" srcId="{BF2E6B86-9509-4ABC-8528-CCA4CEA98F3E}" destId="{7864DD8A-2B8C-49CE-9B2D-5F836D4F0EA1}" srcOrd="0" destOrd="0" presId="urn:microsoft.com/office/officeart/2016/7/layout/LinearBlockProcessNumbered"/>
    <dgm:cxn modelId="{89D0348B-BCD2-4769-8D65-A573FD7E5A99}" type="presParOf" srcId="{7864DD8A-2B8C-49CE-9B2D-5F836D4F0EA1}" destId="{2313288B-E06D-4D08-AF64-C5902D8F7621}" srcOrd="0" destOrd="0" presId="urn:microsoft.com/office/officeart/2016/7/layout/LinearBlockProcessNumbered"/>
    <dgm:cxn modelId="{26FFF34A-9D2D-4567-BBF8-9EC1E1D61F3E}" type="presParOf" srcId="{7864DD8A-2B8C-49CE-9B2D-5F836D4F0EA1}" destId="{59E21F2D-B891-4BB2-A891-C842EED1B16D}" srcOrd="1" destOrd="0" presId="urn:microsoft.com/office/officeart/2016/7/layout/LinearBlockProcessNumbered"/>
    <dgm:cxn modelId="{DD46085C-02B8-4BA9-BAC3-922342A1EA3B}" type="presParOf" srcId="{7864DD8A-2B8C-49CE-9B2D-5F836D4F0EA1}" destId="{31A03EC9-B25B-455B-BD65-487DB9BEE050}" srcOrd="2" destOrd="0" presId="urn:microsoft.com/office/officeart/2016/7/layout/LinearBlockProcessNumbered"/>
    <dgm:cxn modelId="{09A37866-319F-473C-B773-FA781144355C}" type="presParOf" srcId="{BF2E6B86-9509-4ABC-8528-CCA4CEA98F3E}" destId="{3DEEAD87-3467-4C9E-B539-4B85897217F1}" srcOrd="1" destOrd="0" presId="urn:microsoft.com/office/officeart/2016/7/layout/LinearBlockProcessNumbered"/>
    <dgm:cxn modelId="{38BECE2A-F06A-4FCC-88A2-03BACE7FA6D0}" type="presParOf" srcId="{BF2E6B86-9509-4ABC-8528-CCA4CEA98F3E}" destId="{C585D01C-AA3B-4921-8998-5E78264879D0}" srcOrd="2" destOrd="0" presId="urn:microsoft.com/office/officeart/2016/7/layout/LinearBlockProcessNumbered"/>
    <dgm:cxn modelId="{646F0002-15E3-4252-87A0-17D54891C193}" type="presParOf" srcId="{C585D01C-AA3B-4921-8998-5E78264879D0}" destId="{D8F9ED58-5DCA-4E47-A186-73E52FD31442}" srcOrd="0" destOrd="0" presId="urn:microsoft.com/office/officeart/2016/7/layout/LinearBlockProcessNumbered"/>
    <dgm:cxn modelId="{4151AB7D-2BFC-4383-A6E8-8CBDAE25187A}" type="presParOf" srcId="{C585D01C-AA3B-4921-8998-5E78264879D0}" destId="{E4101FFE-36F7-4967-84D0-2A036E2F1683}" srcOrd="1" destOrd="0" presId="urn:microsoft.com/office/officeart/2016/7/layout/LinearBlockProcessNumbered"/>
    <dgm:cxn modelId="{EBB76FEB-4B21-4501-BE45-3CA041B7EC25}" type="presParOf" srcId="{C585D01C-AA3B-4921-8998-5E78264879D0}" destId="{F260C0D4-FDD0-482C-9201-58C67D33B04D}" srcOrd="2" destOrd="0" presId="urn:microsoft.com/office/officeart/2016/7/layout/LinearBlockProcessNumbered"/>
    <dgm:cxn modelId="{89D09328-E6D2-47C3-AA69-0E9A8C567EFA}" type="presParOf" srcId="{BF2E6B86-9509-4ABC-8528-CCA4CEA98F3E}" destId="{60C37CCB-34D7-45A6-A02D-8F80C802D8A8}" srcOrd="3" destOrd="0" presId="urn:microsoft.com/office/officeart/2016/7/layout/LinearBlockProcessNumbered"/>
    <dgm:cxn modelId="{90953C18-EC29-40B8-80E3-6323DEF5AF5C}" type="presParOf" srcId="{BF2E6B86-9509-4ABC-8528-CCA4CEA98F3E}" destId="{3C82E8DA-608D-4AA9-A0D6-68D7F6797A63}" srcOrd="4" destOrd="0" presId="urn:microsoft.com/office/officeart/2016/7/layout/LinearBlockProcessNumbered"/>
    <dgm:cxn modelId="{1414D9D0-90BE-4B96-A115-DF90768191F0}" type="presParOf" srcId="{3C82E8DA-608D-4AA9-A0D6-68D7F6797A63}" destId="{F81C5C26-D660-467D-A86C-1AB1ECEEA112}" srcOrd="0" destOrd="0" presId="urn:microsoft.com/office/officeart/2016/7/layout/LinearBlockProcessNumbered"/>
    <dgm:cxn modelId="{860AAFFD-D571-460D-BBC5-514870848EF0}" type="presParOf" srcId="{3C82E8DA-608D-4AA9-A0D6-68D7F6797A63}" destId="{FE2AB72B-8966-4FE3-965B-2C0D0EEA316B}" srcOrd="1" destOrd="0" presId="urn:microsoft.com/office/officeart/2016/7/layout/LinearBlockProcessNumbered"/>
    <dgm:cxn modelId="{45E873B6-7D04-4D6D-A7E7-BBFBB34EF367}" type="presParOf" srcId="{3C82E8DA-608D-4AA9-A0D6-68D7F6797A63}" destId="{96238DBC-84EE-42D6-A977-FBFE2DCD222C}"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9A89A1B-CDA7-405B-8C8D-2803286845CF}" type="doc">
      <dgm:prSet loTypeId="urn:microsoft.com/office/officeart/2005/8/layout/vList2" loCatId="list" qsTypeId="urn:microsoft.com/office/officeart/2005/8/quickstyle/simple4" qsCatId="simple" csTypeId="urn:microsoft.com/office/officeart/2005/8/colors/accent2_2" csCatId="accent2" phldr="1"/>
      <dgm:spPr/>
      <dgm:t>
        <a:bodyPr/>
        <a:lstStyle/>
        <a:p>
          <a:endParaRPr lang="en-US"/>
        </a:p>
      </dgm:t>
    </dgm:pt>
    <dgm:pt modelId="{C58D3446-04D8-4D6C-B269-E0DD44AAB227}">
      <dgm:prSet/>
      <dgm:spPr/>
      <dgm:t>
        <a:bodyPr/>
        <a:lstStyle/>
        <a:p>
          <a:r>
            <a:rPr lang="en-US"/>
            <a:t>Dubai boasts world-class infrastructure, including modern airports, transportation networks, luxury hotels, shopping malls, and entertainment facilities, ensuring convenience and comfort for tourists.</a:t>
          </a:r>
        </a:p>
      </dgm:t>
    </dgm:pt>
    <dgm:pt modelId="{795797A9-B2C0-4B8D-ABE9-A686ACBCEA0F}" type="parTrans" cxnId="{AF2C4284-97ED-4703-ACA0-753536BBDEEB}">
      <dgm:prSet/>
      <dgm:spPr/>
      <dgm:t>
        <a:bodyPr/>
        <a:lstStyle/>
        <a:p>
          <a:endParaRPr lang="en-US"/>
        </a:p>
      </dgm:t>
    </dgm:pt>
    <dgm:pt modelId="{638C11D3-DDD6-454A-95F0-56AE80CB6A42}" type="sibTrans" cxnId="{AF2C4284-97ED-4703-ACA0-753536BBDEEB}">
      <dgm:prSet/>
      <dgm:spPr/>
      <dgm:t>
        <a:bodyPr/>
        <a:lstStyle/>
        <a:p>
          <a:endParaRPr lang="en-US"/>
        </a:p>
      </dgm:t>
    </dgm:pt>
    <dgm:pt modelId="{83C8CB6B-4F44-4BA4-950F-656AEE7B8ACB}">
      <dgm:prSet/>
      <dgm:spPr/>
      <dgm:t>
        <a:bodyPr/>
        <a:lstStyle/>
        <a:p>
          <a:r>
            <a:rPr lang="en-US"/>
            <a:t>The city offers diverse tourism offerings, catering to various interests and preferences, from luxury shopping and dining experiences to desert safaris and thrilling water sports adventures.</a:t>
          </a:r>
        </a:p>
      </dgm:t>
    </dgm:pt>
    <dgm:pt modelId="{C17A6AB4-5BAE-4B02-88FF-75209D17E167}" type="parTrans" cxnId="{8BF1CACF-0234-4D46-83DC-92ED1705292A}">
      <dgm:prSet/>
      <dgm:spPr/>
      <dgm:t>
        <a:bodyPr/>
        <a:lstStyle/>
        <a:p>
          <a:endParaRPr lang="en-US"/>
        </a:p>
      </dgm:t>
    </dgm:pt>
    <dgm:pt modelId="{894CDF85-6F60-4F81-A8E9-3CFDCE0876D7}" type="sibTrans" cxnId="{8BF1CACF-0234-4D46-83DC-92ED1705292A}">
      <dgm:prSet/>
      <dgm:spPr/>
      <dgm:t>
        <a:bodyPr/>
        <a:lstStyle/>
        <a:p>
          <a:endParaRPr lang="en-US"/>
        </a:p>
      </dgm:t>
    </dgm:pt>
    <dgm:pt modelId="{6F082D96-0FCF-45F0-82C5-5BA45CE6DCF4}">
      <dgm:prSet/>
      <dgm:spPr/>
      <dgm:t>
        <a:bodyPr/>
        <a:lstStyle/>
        <a:p>
          <a:r>
            <a:rPr lang="en-US"/>
            <a:t>Tourists can enjoy a duty-free shopping experience in numerous malls and markets, providing a vast selection of international brands and products.</a:t>
          </a:r>
        </a:p>
      </dgm:t>
    </dgm:pt>
    <dgm:pt modelId="{F7ACDE27-1472-45A9-BE1A-030BA7A717F2}" type="parTrans" cxnId="{EFE39659-10EE-48EC-A601-001682DAD2F8}">
      <dgm:prSet/>
      <dgm:spPr/>
      <dgm:t>
        <a:bodyPr/>
        <a:lstStyle/>
        <a:p>
          <a:endParaRPr lang="en-US"/>
        </a:p>
      </dgm:t>
    </dgm:pt>
    <dgm:pt modelId="{0F005048-8D04-4FF5-8AE0-C19FFE2CBC8C}" type="sibTrans" cxnId="{EFE39659-10EE-48EC-A601-001682DAD2F8}">
      <dgm:prSet/>
      <dgm:spPr/>
      <dgm:t>
        <a:bodyPr/>
        <a:lstStyle/>
        <a:p>
          <a:endParaRPr lang="en-US"/>
        </a:p>
      </dgm:t>
    </dgm:pt>
    <dgm:pt modelId="{FA348B02-9FC3-4664-8376-C4C1C1B43533}">
      <dgm:prSet/>
      <dgm:spPr/>
      <dgm:t>
        <a:bodyPr/>
        <a:lstStyle/>
        <a:p>
          <a:r>
            <a:rPr lang="en-US"/>
            <a:t>Dubai prioritizes safety and security, with low crime rates, efficient law enforcement, and strict regulations to ensure the well-being of visitors.</a:t>
          </a:r>
        </a:p>
      </dgm:t>
    </dgm:pt>
    <dgm:pt modelId="{9BF972D9-C32F-4132-AD9E-D2F56973AAD2}" type="parTrans" cxnId="{74F9372F-E6F2-4582-AC19-A151877A3CDA}">
      <dgm:prSet/>
      <dgm:spPr/>
      <dgm:t>
        <a:bodyPr/>
        <a:lstStyle/>
        <a:p>
          <a:endParaRPr lang="en-US"/>
        </a:p>
      </dgm:t>
    </dgm:pt>
    <dgm:pt modelId="{DB73B00B-09D9-4FF5-B4E9-1F252F0ED7AE}" type="sibTrans" cxnId="{74F9372F-E6F2-4582-AC19-A151877A3CDA}">
      <dgm:prSet/>
      <dgm:spPr/>
      <dgm:t>
        <a:bodyPr/>
        <a:lstStyle/>
        <a:p>
          <a:endParaRPr lang="en-US"/>
        </a:p>
      </dgm:t>
    </dgm:pt>
    <dgm:pt modelId="{2FE81FAB-0A4B-48ED-9502-8B71D738F915}">
      <dgm:prSet/>
      <dgm:spPr/>
      <dgm:t>
        <a:bodyPr/>
        <a:lstStyle/>
        <a:p>
          <a:r>
            <a:rPr lang="en-US"/>
            <a:t>The city implements effective marketing and promotion strategies to attract tourists from around the globe.</a:t>
          </a:r>
        </a:p>
      </dgm:t>
    </dgm:pt>
    <dgm:pt modelId="{634F880D-232D-4921-A1D2-34FDF8F1A064}" type="parTrans" cxnId="{37A14601-5C4D-4842-B86D-95DC56987717}">
      <dgm:prSet/>
      <dgm:spPr/>
      <dgm:t>
        <a:bodyPr/>
        <a:lstStyle/>
        <a:p>
          <a:endParaRPr lang="en-US"/>
        </a:p>
      </dgm:t>
    </dgm:pt>
    <dgm:pt modelId="{641479CD-92F0-495E-8FB8-3D9BEC9D7F7C}" type="sibTrans" cxnId="{37A14601-5C4D-4842-B86D-95DC56987717}">
      <dgm:prSet/>
      <dgm:spPr/>
      <dgm:t>
        <a:bodyPr/>
        <a:lstStyle/>
        <a:p>
          <a:endParaRPr lang="en-US"/>
        </a:p>
      </dgm:t>
    </dgm:pt>
    <dgm:pt modelId="{F663EE4F-09A4-4F2B-8F01-90A05DE9BFC3}">
      <dgm:prSet/>
      <dgm:spPr/>
      <dgm:t>
        <a:bodyPr/>
        <a:lstStyle/>
        <a:p>
          <a:r>
            <a:rPr lang="en-US"/>
            <a:t>As a global transit hub, Dubai enjoys direct flights from various destinations, making it highly accessible and convenient for travelers to explore the city and beyond.</a:t>
          </a:r>
        </a:p>
      </dgm:t>
    </dgm:pt>
    <dgm:pt modelId="{2ECE7D77-BB90-4D97-B660-5DB89E48A212}" type="parTrans" cxnId="{E966001C-F237-4C2E-A2F2-4361E41B2E39}">
      <dgm:prSet/>
      <dgm:spPr/>
      <dgm:t>
        <a:bodyPr/>
        <a:lstStyle/>
        <a:p>
          <a:endParaRPr lang="en-US"/>
        </a:p>
      </dgm:t>
    </dgm:pt>
    <dgm:pt modelId="{916574CF-7BFC-4620-A371-F5D2CA44A337}" type="sibTrans" cxnId="{E966001C-F237-4C2E-A2F2-4361E41B2E39}">
      <dgm:prSet/>
      <dgm:spPr/>
      <dgm:t>
        <a:bodyPr/>
        <a:lstStyle/>
        <a:p>
          <a:endParaRPr lang="en-US"/>
        </a:p>
      </dgm:t>
    </dgm:pt>
    <dgm:pt modelId="{BA8D0449-30D7-431E-9CD3-73F274239C66}" type="pres">
      <dgm:prSet presAssocID="{B9A89A1B-CDA7-405B-8C8D-2803286845CF}" presName="linear" presStyleCnt="0">
        <dgm:presLayoutVars>
          <dgm:animLvl val="lvl"/>
          <dgm:resizeHandles val="exact"/>
        </dgm:presLayoutVars>
      </dgm:prSet>
      <dgm:spPr/>
    </dgm:pt>
    <dgm:pt modelId="{3C5CC722-61C0-48F0-99CF-A3507AD8A0F3}" type="pres">
      <dgm:prSet presAssocID="{C58D3446-04D8-4D6C-B269-E0DD44AAB227}" presName="parentText" presStyleLbl="node1" presStyleIdx="0" presStyleCnt="6">
        <dgm:presLayoutVars>
          <dgm:chMax val="0"/>
          <dgm:bulletEnabled val="1"/>
        </dgm:presLayoutVars>
      </dgm:prSet>
      <dgm:spPr/>
    </dgm:pt>
    <dgm:pt modelId="{6EEB10E9-FDA9-4F5A-A7D0-9D942EA19D6B}" type="pres">
      <dgm:prSet presAssocID="{638C11D3-DDD6-454A-95F0-56AE80CB6A42}" presName="spacer" presStyleCnt="0"/>
      <dgm:spPr/>
    </dgm:pt>
    <dgm:pt modelId="{548BD1E9-C801-4EC0-A790-65540453923F}" type="pres">
      <dgm:prSet presAssocID="{83C8CB6B-4F44-4BA4-950F-656AEE7B8ACB}" presName="parentText" presStyleLbl="node1" presStyleIdx="1" presStyleCnt="6">
        <dgm:presLayoutVars>
          <dgm:chMax val="0"/>
          <dgm:bulletEnabled val="1"/>
        </dgm:presLayoutVars>
      </dgm:prSet>
      <dgm:spPr/>
    </dgm:pt>
    <dgm:pt modelId="{63A7001D-2408-4E1C-BB44-D2EE7CBB5BDE}" type="pres">
      <dgm:prSet presAssocID="{894CDF85-6F60-4F81-A8E9-3CFDCE0876D7}" presName="spacer" presStyleCnt="0"/>
      <dgm:spPr/>
    </dgm:pt>
    <dgm:pt modelId="{F3FCB239-A3A9-4CFB-BDB5-06B975167EBF}" type="pres">
      <dgm:prSet presAssocID="{6F082D96-0FCF-45F0-82C5-5BA45CE6DCF4}" presName="parentText" presStyleLbl="node1" presStyleIdx="2" presStyleCnt="6">
        <dgm:presLayoutVars>
          <dgm:chMax val="0"/>
          <dgm:bulletEnabled val="1"/>
        </dgm:presLayoutVars>
      </dgm:prSet>
      <dgm:spPr/>
    </dgm:pt>
    <dgm:pt modelId="{BAE17FAB-4118-4D97-A078-340BE05EE3E5}" type="pres">
      <dgm:prSet presAssocID="{0F005048-8D04-4FF5-8AE0-C19FFE2CBC8C}" presName="spacer" presStyleCnt="0"/>
      <dgm:spPr/>
    </dgm:pt>
    <dgm:pt modelId="{6856BCE7-BBCB-4C74-B5BA-C794DFCB4CF7}" type="pres">
      <dgm:prSet presAssocID="{FA348B02-9FC3-4664-8376-C4C1C1B43533}" presName="parentText" presStyleLbl="node1" presStyleIdx="3" presStyleCnt="6">
        <dgm:presLayoutVars>
          <dgm:chMax val="0"/>
          <dgm:bulletEnabled val="1"/>
        </dgm:presLayoutVars>
      </dgm:prSet>
      <dgm:spPr/>
    </dgm:pt>
    <dgm:pt modelId="{639D43F7-A02F-4B52-A993-30471C3D9C9B}" type="pres">
      <dgm:prSet presAssocID="{DB73B00B-09D9-4FF5-B4E9-1F252F0ED7AE}" presName="spacer" presStyleCnt="0"/>
      <dgm:spPr/>
    </dgm:pt>
    <dgm:pt modelId="{3A4479BB-A46C-435D-9942-A1684819078C}" type="pres">
      <dgm:prSet presAssocID="{2FE81FAB-0A4B-48ED-9502-8B71D738F915}" presName="parentText" presStyleLbl="node1" presStyleIdx="4" presStyleCnt="6">
        <dgm:presLayoutVars>
          <dgm:chMax val="0"/>
          <dgm:bulletEnabled val="1"/>
        </dgm:presLayoutVars>
      </dgm:prSet>
      <dgm:spPr/>
    </dgm:pt>
    <dgm:pt modelId="{935562AC-F5E3-4B5E-97CC-6E4BA750FB47}" type="pres">
      <dgm:prSet presAssocID="{641479CD-92F0-495E-8FB8-3D9BEC9D7F7C}" presName="spacer" presStyleCnt="0"/>
      <dgm:spPr/>
    </dgm:pt>
    <dgm:pt modelId="{381D4893-DD6C-4031-BF01-C0A5AB52A744}" type="pres">
      <dgm:prSet presAssocID="{F663EE4F-09A4-4F2B-8F01-90A05DE9BFC3}" presName="parentText" presStyleLbl="node1" presStyleIdx="5" presStyleCnt="6">
        <dgm:presLayoutVars>
          <dgm:chMax val="0"/>
          <dgm:bulletEnabled val="1"/>
        </dgm:presLayoutVars>
      </dgm:prSet>
      <dgm:spPr/>
    </dgm:pt>
  </dgm:ptLst>
  <dgm:cxnLst>
    <dgm:cxn modelId="{37A14601-5C4D-4842-B86D-95DC56987717}" srcId="{B9A89A1B-CDA7-405B-8C8D-2803286845CF}" destId="{2FE81FAB-0A4B-48ED-9502-8B71D738F915}" srcOrd="4" destOrd="0" parTransId="{634F880D-232D-4921-A1D2-34FDF8F1A064}" sibTransId="{641479CD-92F0-495E-8FB8-3D9BEC9D7F7C}"/>
    <dgm:cxn modelId="{7C055602-666C-4452-BE6C-D05BE759C15B}" type="presOf" srcId="{FA348B02-9FC3-4664-8376-C4C1C1B43533}" destId="{6856BCE7-BBCB-4C74-B5BA-C794DFCB4CF7}" srcOrd="0" destOrd="0" presId="urn:microsoft.com/office/officeart/2005/8/layout/vList2"/>
    <dgm:cxn modelId="{D9379B04-4F21-4EB2-B8F9-563C75751D9C}" type="presOf" srcId="{6F082D96-0FCF-45F0-82C5-5BA45CE6DCF4}" destId="{F3FCB239-A3A9-4CFB-BDB5-06B975167EBF}" srcOrd="0" destOrd="0" presId="urn:microsoft.com/office/officeart/2005/8/layout/vList2"/>
    <dgm:cxn modelId="{E966001C-F237-4C2E-A2F2-4361E41B2E39}" srcId="{B9A89A1B-CDA7-405B-8C8D-2803286845CF}" destId="{F663EE4F-09A4-4F2B-8F01-90A05DE9BFC3}" srcOrd="5" destOrd="0" parTransId="{2ECE7D77-BB90-4D97-B660-5DB89E48A212}" sibTransId="{916574CF-7BFC-4620-A371-F5D2CA44A337}"/>
    <dgm:cxn modelId="{74F9372F-E6F2-4582-AC19-A151877A3CDA}" srcId="{B9A89A1B-CDA7-405B-8C8D-2803286845CF}" destId="{FA348B02-9FC3-4664-8376-C4C1C1B43533}" srcOrd="3" destOrd="0" parTransId="{9BF972D9-C32F-4132-AD9E-D2F56973AAD2}" sibTransId="{DB73B00B-09D9-4FF5-B4E9-1F252F0ED7AE}"/>
    <dgm:cxn modelId="{A300B174-D5B6-4F24-AE1F-B95F842DBA06}" type="presOf" srcId="{83C8CB6B-4F44-4BA4-950F-656AEE7B8ACB}" destId="{548BD1E9-C801-4EC0-A790-65540453923F}" srcOrd="0" destOrd="0" presId="urn:microsoft.com/office/officeart/2005/8/layout/vList2"/>
    <dgm:cxn modelId="{3E9F9277-29A2-4272-A35A-B4CEAC9834FA}" type="presOf" srcId="{C58D3446-04D8-4D6C-B269-E0DD44AAB227}" destId="{3C5CC722-61C0-48F0-99CF-A3507AD8A0F3}" srcOrd="0" destOrd="0" presId="urn:microsoft.com/office/officeart/2005/8/layout/vList2"/>
    <dgm:cxn modelId="{EFE39659-10EE-48EC-A601-001682DAD2F8}" srcId="{B9A89A1B-CDA7-405B-8C8D-2803286845CF}" destId="{6F082D96-0FCF-45F0-82C5-5BA45CE6DCF4}" srcOrd="2" destOrd="0" parTransId="{F7ACDE27-1472-45A9-BE1A-030BA7A717F2}" sibTransId="{0F005048-8D04-4FF5-8AE0-C19FFE2CBC8C}"/>
    <dgm:cxn modelId="{AF2C4284-97ED-4703-ACA0-753536BBDEEB}" srcId="{B9A89A1B-CDA7-405B-8C8D-2803286845CF}" destId="{C58D3446-04D8-4D6C-B269-E0DD44AAB227}" srcOrd="0" destOrd="0" parTransId="{795797A9-B2C0-4B8D-ABE9-A686ACBCEA0F}" sibTransId="{638C11D3-DDD6-454A-95F0-56AE80CB6A42}"/>
    <dgm:cxn modelId="{9E7076C3-59E5-460F-A557-3CB38742536B}" type="presOf" srcId="{2FE81FAB-0A4B-48ED-9502-8B71D738F915}" destId="{3A4479BB-A46C-435D-9942-A1684819078C}" srcOrd="0" destOrd="0" presId="urn:microsoft.com/office/officeart/2005/8/layout/vList2"/>
    <dgm:cxn modelId="{8BF1CACF-0234-4D46-83DC-92ED1705292A}" srcId="{B9A89A1B-CDA7-405B-8C8D-2803286845CF}" destId="{83C8CB6B-4F44-4BA4-950F-656AEE7B8ACB}" srcOrd="1" destOrd="0" parTransId="{C17A6AB4-5BAE-4B02-88FF-75209D17E167}" sibTransId="{894CDF85-6F60-4F81-A8E9-3CFDCE0876D7}"/>
    <dgm:cxn modelId="{5EDC05E8-9144-4A72-89B6-7FD0A6426CA1}" type="presOf" srcId="{B9A89A1B-CDA7-405B-8C8D-2803286845CF}" destId="{BA8D0449-30D7-431E-9CD3-73F274239C66}" srcOrd="0" destOrd="0" presId="urn:microsoft.com/office/officeart/2005/8/layout/vList2"/>
    <dgm:cxn modelId="{1401D4FF-EED1-4E9E-BA1B-91A857E8A394}" type="presOf" srcId="{F663EE4F-09A4-4F2B-8F01-90A05DE9BFC3}" destId="{381D4893-DD6C-4031-BF01-C0A5AB52A744}" srcOrd="0" destOrd="0" presId="urn:microsoft.com/office/officeart/2005/8/layout/vList2"/>
    <dgm:cxn modelId="{90057BA4-FC9D-41D6-92AC-5E80F24EDE27}" type="presParOf" srcId="{BA8D0449-30D7-431E-9CD3-73F274239C66}" destId="{3C5CC722-61C0-48F0-99CF-A3507AD8A0F3}" srcOrd="0" destOrd="0" presId="urn:microsoft.com/office/officeart/2005/8/layout/vList2"/>
    <dgm:cxn modelId="{CD84F9F6-30B3-4BBD-8F78-3A987868D2A0}" type="presParOf" srcId="{BA8D0449-30D7-431E-9CD3-73F274239C66}" destId="{6EEB10E9-FDA9-4F5A-A7D0-9D942EA19D6B}" srcOrd="1" destOrd="0" presId="urn:microsoft.com/office/officeart/2005/8/layout/vList2"/>
    <dgm:cxn modelId="{343D6567-0A91-47C1-BF05-F1B0734E01F6}" type="presParOf" srcId="{BA8D0449-30D7-431E-9CD3-73F274239C66}" destId="{548BD1E9-C801-4EC0-A790-65540453923F}" srcOrd="2" destOrd="0" presId="urn:microsoft.com/office/officeart/2005/8/layout/vList2"/>
    <dgm:cxn modelId="{15BA2CD4-DC1F-4330-92B0-D30B16B5538B}" type="presParOf" srcId="{BA8D0449-30D7-431E-9CD3-73F274239C66}" destId="{63A7001D-2408-4E1C-BB44-D2EE7CBB5BDE}" srcOrd="3" destOrd="0" presId="urn:microsoft.com/office/officeart/2005/8/layout/vList2"/>
    <dgm:cxn modelId="{4EB1A812-0F73-4DB2-B9D7-B8CBA3869577}" type="presParOf" srcId="{BA8D0449-30D7-431E-9CD3-73F274239C66}" destId="{F3FCB239-A3A9-4CFB-BDB5-06B975167EBF}" srcOrd="4" destOrd="0" presId="urn:microsoft.com/office/officeart/2005/8/layout/vList2"/>
    <dgm:cxn modelId="{4A0C5DCB-C905-4457-B987-8AE1EDB354FB}" type="presParOf" srcId="{BA8D0449-30D7-431E-9CD3-73F274239C66}" destId="{BAE17FAB-4118-4D97-A078-340BE05EE3E5}" srcOrd="5" destOrd="0" presId="urn:microsoft.com/office/officeart/2005/8/layout/vList2"/>
    <dgm:cxn modelId="{A469A982-FA2E-4294-A730-B9AC20EE70B7}" type="presParOf" srcId="{BA8D0449-30D7-431E-9CD3-73F274239C66}" destId="{6856BCE7-BBCB-4C74-B5BA-C794DFCB4CF7}" srcOrd="6" destOrd="0" presId="urn:microsoft.com/office/officeart/2005/8/layout/vList2"/>
    <dgm:cxn modelId="{095BD042-14D9-4AF1-A5C7-F18C939FF2EE}" type="presParOf" srcId="{BA8D0449-30D7-431E-9CD3-73F274239C66}" destId="{639D43F7-A02F-4B52-A993-30471C3D9C9B}" srcOrd="7" destOrd="0" presId="urn:microsoft.com/office/officeart/2005/8/layout/vList2"/>
    <dgm:cxn modelId="{CE775C49-DAB7-4BCE-8DFB-14AE01664878}" type="presParOf" srcId="{BA8D0449-30D7-431E-9CD3-73F274239C66}" destId="{3A4479BB-A46C-435D-9942-A1684819078C}" srcOrd="8" destOrd="0" presId="urn:microsoft.com/office/officeart/2005/8/layout/vList2"/>
    <dgm:cxn modelId="{C6EE5299-0E31-4AB2-951B-51DA039AF1BD}" type="presParOf" srcId="{BA8D0449-30D7-431E-9CD3-73F274239C66}" destId="{935562AC-F5E3-4B5E-97CC-6E4BA750FB47}" srcOrd="9" destOrd="0" presId="urn:microsoft.com/office/officeart/2005/8/layout/vList2"/>
    <dgm:cxn modelId="{DCCE73AB-7AF2-4200-B71C-236D3C188DD7}" type="presParOf" srcId="{BA8D0449-30D7-431E-9CD3-73F274239C66}" destId="{381D4893-DD6C-4031-BF01-C0A5AB52A744}"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CF6476-82AD-4231-838D-7963613090BA}" type="doc">
      <dgm:prSet loTypeId="urn:microsoft.com/office/officeart/2005/8/layout/vProcess5" loCatId="process" qsTypeId="urn:microsoft.com/office/officeart/2005/8/quickstyle/simple5" qsCatId="simple" csTypeId="urn:microsoft.com/office/officeart/2005/8/colors/colorful2" csCatId="colorful" phldr="1"/>
      <dgm:spPr/>
      <dgm:t>
        <a:bodyPr/>
        <a:lstStyle/>
        <a:p>
          <a:endParaRPr lang="en-US"/>
        </a:p>
      </dgm:t>
    </dgm:pt>
    <dgm:pt modelId="{701D5ED9-DB8C-4F9D-82D0-89A7954B1679}">
      <dgm:prSet/>
      <dgm:spPr/>
      <dgm:t>
        <a:bodyPr/>
        <a:lstStyle/>
        <a:p>
          <a:r>
            <a:rPr lang="en-US"/>
            <a:t>Build Infrastructure</a:t>
          </a:r>
        </a:p>
      </dgm:t>
    </dgm:pt>
    <dgm:pt modelId="{E0EB6BAA-39B7-4139-B2B8-A4555F9F6A49}" type="parTrans" cxnId="{9F07437B-5FC7-4383-A15A-73A130041B93}">
      <dgm:prSet/>
      <dgm:spPr/>
      <dgm:t>
        <a:bodyPr/>
        <a:lstStyle/>
        <a:p>
          <a:endParaRPr lang="en-US"/>
        </a:p>
      </dgm:t>
    </dgm:pt>
    <dgm:pt modelId="{1D5CCEB4-DFE7-40DC-9D1A-1D5847795B2F}" type="sibTrans" cxnId="{9F07437B-5FC7-4383-A15A-73A130041B93}">
      <dgm:prSet/>
      <dgm:spPr/>
      <dgm:t>
        <a:bodyPr/>
        <a:lstStyle/>
        <a:p>
          <a:endParaRPr lang="en-US"/>
        </a:p>
      </dgm:t>
    </dgm:pt>
    <dgm:pt modelId="{56740C73-C17E-49D2-9194-76EC21522B1F}">
      <dgm:prSet/>
      <dgm:spPr/>
      <dgm:t>
        <a:bodyPr/>
        <a:lstStyle/>
        <a:p>
          <a:r>
            <a:rPr lang="en-US"/>
            <a:t>Develop and maintain iconic landmarks and   attractions</a:t>
          </a:r>
        </a:p>
      </dgm:t>
    </dgm:pt>
    <dgm:pt modelId="{4231D971-DDF8-4B07-B146-923CDBBA3B79}" type="parTrans" cxnId="{D6E2AC6C-DFA1-408C-820F-9D3219561A52}">
      <dgm:prSet/>
      <dgm:spPr/>
      <dgm:t>
        <a:bodyPr/>
        <a:lstStyle/>
        <a:p>
          <a:endParaRPr lang="en-US"/>
        </a:p>
      </dgm:t>
    </dgm:pt>
    <dgm:pt modelId="{978144A3-19BF-4E26-858B-3217B7B65BE2}" type="sibTrans" cxnId="{D6E2AC6C-DFA1-408C-820F-9D3219561A52}">
      <dgm:prSet/>
      <dgm:spPr/>
      <dgm:t>
        <a:bodyPr/>
        <a:lstStyle/>
        <a:p>
          <a:endParaRPr lang="en-US"/>
        </a:p>
      </dgm:t>
    </dgm:pt>
    <dgm:pt modelId="{CCDB856B-1EAE-4F93-A314-87349ED6C07E}">
      <dgm:prSet/>
      <dgm:spPr/>
      <dgm:t>
        <a:bodyPr/>
        <a:lstStyle/>
        <a:p>
          <a:r>
            <a:rPr lang="en-US"/>
            <a:t>Diverse tourism offerings</a:t>
          </a:r>
        </a:p>
      </dgm:t>
    </dgm:pt>
    <dgm:pt modelId="{08377400-18F0-4976-8546-8CA0FADF5600}" type="parTrans" cxnId="{C167123E-0A21-4D0E-8FD1-B7315219A2BF}">
      <dgm:prSet/>
      <dgm:spPr/>
      <dgm:t>
        <a:bodyPr/>
        <a:lstStyle/>
        <a:p>
          <a:endParaRPr lang="en-US"/>
        </a:p>
      </dgm:t>
    </dgm:pt>
    <dgm:pt modelId="{A1054A2A-1FC9-424E-B095-D1B129FF2804}" type="sibTrans" cxnId="{C167123E-0A21-4D0E-8FD1-B7315219A2BF}">
      <dgm:prSet/>
      <dgm:spPr/>
      <dgm:t>
        <a:bodyPr/>
        <a:lstStyle/>
        <a:p>
          <a:endParaRPr lang="en-US"/>
        </a:p>
      </dgm:t>
    </dgm:pt>
    <dgm:pt modelId="{6D4DC35E-4B7D-4BD3-8FC7-DCBD1F02A933}">
      <dgm:prSet/>
      <dgm:spPr/>
      <dgm:t>
        <a:bodyPr/>
        <a:lstStyle/>
        <a:p>
          <a:r>
            <a:rPr lang="en-US"/>
            <a:t>Marketing and Promotion</a:t>
          </a:r>
        </a:p>
      </dgm:t>
    </dgm:pt>
    <dgm:pt modelId="{14311F3A-09D5-4ECD-BFD3-30C058B86C25}" type="parTrans" cxnId="{A61992B3-D254-4B86-9511-9A87B47F2765}">
      <dgm:prSet/>
      <dgm:spPr/>
      <dgm:t>
        <a:bodyPr/>
        <a:lstStyle/>
        <a:p>
          <a:endParaRPr lang="en-US"/>
        </a:p>
      </dgm:t>
    </dgm:pt>
    <dgm:pt modelId="{5A30CE6E-A949-47C5-9603-D02D29C8F753}" type="sibTrans" cxnId="{A61992B3-D254-4B86-9511-9A87B47F2765}">
      <dgm:prSet/>
      <dgm:spPr/>
      <dgm:t>
        <a:bodyPr/>
        <a:lstStyle/>
        <a:p>
          <a:endParaRPr lang="en-US"/>
        </a:p>
      </dgm:t>
    </dgm:pt>
    <dgm:pt modelId="{8F2E1472-F194-40EE-A9D1-39968E0D94C0}">
      <dgm:prSet/>
      <dgm:spPr/>
      <dgm:t>
        <a:bodyPr/>
        <a:lstStyle/>
        <a:p>
          <a:r>
            <a:rPr lang="en-US"/>
            <a:t>Enhancing Safety &amp; Security</a:t>
          </a:r>
        </a:p>
      </dgm:t>
    </dgm:pt>
    <dgm:pt modelId="{5BC1F95F-F2BE-46C9-8331-75CF087B66B8}" type="parTrans" cxnId="{65754C77-CAD8-4B8A-8C6D-1620D5161FBC}">
      <dgm:prSet/>
      <dgm:spPr/>
      <dgm:t>
        <a:bodyPr/>
        <a:lstStyle/>
        <a:p>
          <a:endParaRPr lang="en-US"/>
        </a:p>
      </dgm:t>
    </dgm:pt>
    <dgm:pt modelId="{407EEDBD-D15C-4612-81C3-1042EAE1DEBA}" type="sibTrans" cxnId="{65754C77-CAD8-4B8A-8C6D-1620D5161FBC}">
      <dgm:prSet/>
      <dgm:spPr/>
      <dgm:t>
        <a:bodyPr/>
        <a:lstStyle/>
        <a:p>
          <a:endParaRPr lang="en-US"/>
        </a:p>
      </dgm:t>
    </dgm:pt>
    <dgm:pt modelId="{44E3D8C9-494B-473D-A3D4-E99F979684B0}" type="pres">
      <dgm:prSet presAssocID="{C0CF6476-82AD-4231-838D-7963613090BA}" presName="outerComposite" presStyleCnt="0">
        <dgm:presLayoutVars>
          <dgm:chMax val="5"/>
          <dgm:dir/>
          <dgm:resizeHandles val="exact"/>
        </dgm:presLayoutVars>
      </dgm:prSet>
      <dgm:spPr/>
    </dgm:pt>
    <dgm:pt modelId="{79B888FB-9F98-4EAE-B2B5-633C6565C4F6}" type="pres">
      <dgm:prSet presAssocID="{C0CF6476-82AD-4231-838D-7963613090BA}" presName="dummyMaxCanvas" presStyleCnt="0">
        <dgm:presLayoutVars/>
      </dgm:prSet>
      <dgm:spPr/>
    </dgm:pt>
    <dgm:pt modelId="{E907098A-930C-42FD-821C-C8C2F33D4122}" type="pres">
      <dgm:prSet presAssocID="{C0CF6476-82AD-4231-838D-7963613090BA}" presName="FiveNodes_1" presStyleLbl="node1" presStyleIdx="0" presStyleCnt="5">
        <dgm:presLayoutVars>
          <dgm:bulletEnabled val="1"/>
        </dgm:presLayoutVars>
      </dgm:prSet>
      <dgm:spPr/>
    </dgm:pt>
    <dgm:pt modelId="{038AAEEC-1934-4ED8-8C4B-D577B0C36A87}" type="pres">
      <dgm:prSet presAssocID="{C0CF6476-82AD-4231-838D-7963613090BA}" presName="FiveNodes_2" presStyleLbl="node1" presStyleIdx="1" presStyleCnt="5">
        <dgm:presLayoutVars>
          <dgm:bulletEnabled val="1"/>
        </dgm:presLayoutVars>
      </dgm:prSet>
      <dgm:spPr/>
    </dgm:pt>
    <dgm:pt modelId="{33A90B5E-F86E-4F73-9F80-5AABE5FB6661}" type="pres">
      <dgm:prSet presAssocID="{C0CF6476-82AD-4231-838D-7963613090BA}" presName="FiveNodes_3" presStyleLbl="node1" presStyleIdx="2" presStyleCnt="5">
        <dgm:presLayoutVars>
          <dgm:bulletEnabled val="1"/>
        </dgm:presLayoutVars>
      </dgm:prSet>
      <dgm:spPr/>
    </dgm:pt>
    <dgm:pt modelId="{5708EA6F-9DF0-4C0B-9452-46EFB5AF2D71}" type="pres">
      <dgm:prSet presAssocID="{C0CF6476-82AD-4231-838D-7963613090BA}" presName="FiveNodes_4" presStyleLbl="node1" presStyleIdx="3" presStyleCnt="5">
        <dgm:presLayoutVars>
          <dgm:bulletEnabled val="1"/>
        </dgm:presLayoutVars>
      </dgm:prSet>
      <dgm:spPr/>
    </dgm:pt>
    <dgm:pt modelId="{B3C1A6FA-8B57-424D-A5F2-F58AD0D3F83A}" type="pres">
      <dgm:prSet presAssocID="{C0CF6476-82AD-4231-838D-7963613090BA}" presName="FiveNodes_5" presStyleLbl="node1" presStyleIdx="4" presStyleCnt="5">
        <dgm:presLayoutVars>
          <dgm:bulletEnabled val="1"/>
        </dgm:presLayoutVars>
      </dgm:prSet>
      <dgm:spPr/>
    </dgm:pt>
    <dgm:pt modelId="{A12092B1-6FDA-49E1-BDE5-152E115BFF1A}" type="pres">
      <dgm:prSet presAssocID="{C0CF6476-82AD-4231-838D-7963613090BA}" presName="FiveConn_1-2" presStyleLbl="fgAccFollowNode1" presStyleIdx="0" presStyleCnt="4">
        <dgm:presLayoutVars>
          <dgm:bulletEnabled val="1"/>
        </dgm:presLayoutVars>
      </dgm:prSet>
      <dgm:spPr/>
    </dgm:pt>
    <dgm:pt modelId="{96B675D4-C3F4-418B-B991-DCE50F075028}" type="pres">
      <dgm:prSet presAssocID="{C0CF6476-82AD-4231-838D-7963613090BA}" presName="FiveConn_2-3" presStyleLbl="fgAccFollowNode1" presStyleIdx="1" presStyleCnt="4">
        <dgm:presLayoutVars>
          <dgm:bulletEnabled val="1"/>
        </dgm:presLayoutVars>
      </dgm:prSet>
      <dgm:spPr/>
    </dgm:pt>
    <dgm:pt modelId="{9D0BDFD1-5880-40A5-91BD-CE74FFF02AEE}" type="pres">
      <dgm:prSet presAssocID="{C0CF6476-82AD-4231-838D-7963613090BA}" presName="FiveConn_3-4" presStyleLbl="fgAccFollowNode1" presStyleIdx="2" presStyleCnt="4">
        <dgm:presLayoutVars>
          <dgm:bulletEnabled val="1"/>
        </dgm:presLayoutVars>
      </dgm:prSet>
      <dgm:spPr/>
    </dgm:pt>
    <dgm:pt modelId="{F8336BD0-8EBB-44F7-8234-79C032F244ED}" type="pres">
      <dgm:prSet presAssocID="{C0CF6476-82AD-4231-838D-7963613090BA}" presName="FiveConn_4-5" presStyleLbl="fgAccFollowNode1" presStyleIdx="3" presStyleCnt="4">
        <dgm:presLayoutVars>
          <dgm:bulletEnabled val="1"/>
        </dgm:presLayoutVars>
      </dgm:prSet>
      <dgm:spPr/>
    </dgm:pt>
    <dgm:pt modelId="{77667048-1824-4482-9554-4352136EE431}" type="pres">
      <dgm:prSet presAssocID="{C0CF6476-82AD-4231-838D-7963613090BA}" presName="FiveNodes_1_text" presStyleLbl="node1" presStyleIdx="4" presStyleCnt="5">
        <dgm:presLayoutVars>
          <dgm:bulletEnabled val="1"/>
        </dgm:presLayoutVars>
      </dgm:prSet>
      <dgm:spPr/>
    </dgm:pt>
    <dgm:pt modelId="{23967210-7BF3-489D-91BE-14A2A6635DC8}" type="pres">
      <dgm:prSet presAssocID="{C0CF6476-82AD-4231-838D-7963613090BA}" presName="FiveNodes_2_text" presStyleLbl="node1" presStyleIdx="4" presStyleCnt="5">
        <dgm:presLayoutVars>
          <dgm:bulletEnabled val="1"/>
        </dgm:presLayoutVars>
      </dgm:prSet>
      <dgm:spPr/>
    </dgm:pt>
    <dgm:pt modelId="{45727AFC-84E8-41CC-B2CE-FFB23B6ACC9C}" type="pres">
      <dgm:prSet presAssocID="{C0CF6476-82AD-4231-838D-7963613090BA}" presName="FiveNodes_3_text" presStyleLbl="node1" presStyleIdx="4" presStyleCnt="5">
        <dgm:presLayoutVars>
          <dgm:bulletEnabled val="1"/>
        </dgm:presLayoutVars>
      </dgm:prSet>
      <dgm:spPr/>
    </dgm:pt>
    <dgm:pt modelId="{E8843BDD-8489-4D9E-A2D5-06F6D2C50E29}" type="pres">
      <dgm:prSet presAssocID="{C0CF6476-82AD-4231-838D-7963613090BA}" presName="FiveNodes_4_text" presStyleLbl="node1" presStyleIdx="4" presStyleCnt="5">
        <dgm:presLayoutVars>
          <dgm:bulletEnabled val="1"/>
        </dgm:presLayoutVars>
      </dgm:prSet>
      <dgm:spPr/>
    </dgm:pt>
    <dgm:pt modelId="{9F77C48A-C839-4189-A111-D569A2B90D9A}" type="pres">
      <dgm:prSet presAssocID="{C0CF6476-82AD-4231-838D-7963613090BA}" presName="FiveNodes_5_text" presStyleLbl="node1" presStyleIdx="4" presStyleCnt="5">
        <dgm:presLayoutVars>
          <dgm:bulletEnabled val="1"/>
        </dgm:presLayoutVars>
      </dgm:prSet>
      <dgm:spPr/>
    </dgm:pt>
  </dgm:ptLst>
  <dgm:cxnLst>
    <dgm:cxn modelId="{25BAE811-4E19-476E-BE0A-4495AF646FC0}" type="presOf" srcId="{56740C73-C17E-49D2-9194-76EC21522B1F}" destId="{038AAEEC-1934-4ED8-8C4B-D577B0C36A87}" srcOrd="0" destOrd="0" presId="urn:microsoft.com/office/officeart/2005/8/layout/vProcess5"/>
    <dgm:cxn modelId="{9306DB19-A97F-433A-9E7D-2462C44E9B4C}" type="presOf" srcId="{6D4DC35E-4B7D-4BD3-8FC7-DCBD1F02A933}" destId="{E8843BDD-8489-4D9E-A2D5-06F6D2C50E29}" srcOrd="1" destOrd="0" presId="urn:microsoft.com/office/officeart/2005/8/layout/vProcess5"/>
    <dgm:cxn modelId="{D406FE1A-685C-415F-A88A-C99C976EF1A9}" type="presOf" srcId="{1D5CCEB4-DFE7-40DC-9D1A-1D5847795B2F}" destId="{A12092B1-6FDA-49E1-BDE5-152E115BFF1A}" srcOrd="0" destOrd="0" presId="urn:microsoft.com/office/officeart/2005/8/layout/vProcess5"/>
    <dgm:cxn modelId="{D136DD2C-93FD-4D38-85FD-4DBC29026C56}" type="presOf" srcId="{978144A3-19BF-4E26-858B-3217B7B65BE2}" destId="{96B675D4-C3F4-418B-B991-DCE50F075028}" srcOrd="0" destOrd="0" presId="urn:microsoft.com/office/officeart/2005/8/layout/vProcess5"/>
    <dgm:cxn modelId="{BF39E12F-A44A-4E33-8BCB-82BA54BA8A21}" type="presOf" srcId="{CCDB856B-1EAE-4F93-A314-87349ED6C07E}" destId="{33A90B5E-F86E-4F73-9F80-5AABE5FB6661}" srcOrd="0" destOrd="0" presId="urn:microsoft.com/office/officeart/2005/8/layout/vProcess5"/>
    <dgm:cxn modelId="{C167123E-0A21-4D0E-8FD1-B7315219A2BF}" srcId="{C0CF6476-82AD-4231-838D-7963613090BA}" destId="{CCDB856B-1EAE-4F93-A314-87349ED6C07E}" srcOrd="2" destOrd="0" parTransId="{08377400-18F0-4976-8546-8CA0FADF5600}" sibTransId="{A1054A2A-1FC9-424E-B095-D1B129FF2804}"/>
    <dgm:cxn modelId="{20F44E68-D5C8-4418-A98F-B28E6778089A}" type="presOf" srcId="{6D4DC35E-4B7D-4BD3-8FC7-DCBD1F02A933}" destId="{5708EA6F-9DF0-4C0B-9452-46EFB5AF2D71}" srcOrd="0" destOrd="0" presId="urn:microsoft.com/office/officeart/2005/8/layout/vProcess5"/>
    <dgm:cxn modelId="{D6E2AC6C-DFA1-408C-820F-9D3219561A52}" srcId="{C0CF6476-82AD-4231-838D-7963613090BA}" destId="{56740C73-C17E-49D2-9194-76EC21522B1F}" srcOrd="1" destOrd="0" parTransId="{4231D971-DDF8-4B07-B146-923CDBBA3B79}" sibTransId="{978144A3-19BF-4E26-858B-3217B7B65BE2}"/>
    <dgm:cxn modelId="{65754C77-CAD8-4B8A-8C6D-1620D5161FBC}" srcId="{C0CF6476-82AD-4231-838D-7963613090BA}" destId="{8F2E1472-F194-40EE-A9D1-39968E0D94C0}" srcOrd="4" destOrd="0" parTransId="{5BC1F95F-F2BE-46C9-8331-75CF087B66B8}" sibTransId="{407EEDBD-D15C-4612-81C3-1042EAE1DEBA}"/>
    <dgm:cxn modelId="{E5F61E59-EE5C-46FC-B0D2-9446614D005E}" type="presOf" srcId="{CCDB856B-1EAE-4F93-A314-87349ED6C07E}" destId="{45727AFC-84E8-41CC-B2CE-FFB23B6ACC9C}" srcOrd="1" destOrd="0" presId="urn:microsoft.com/office/officeart/2005/8/layout/vProcess5"/>
    <dgm:cxn modelId="{2DCC917A-7A69-47F5-AC07-590517E3DA9B}" type="presOf" srcId="{A1054A2A-1FC9-424E-B095-D1B129FF2804}" destId="{9D0BDFD1-5880-40A5-91BD-CE74FFF02AEE}" srcOrd="0" destOrd="0" presId="urn:microsoft.com/office/officeart/2005/8/layout/vProcess5"/>
    <dgm:cxn modelId="{9F07437B-5FC7-4383-A15A-73A130041B93}" srcId="{C0CF6476-82AD-4231-838D-7963613090BA}" destId="{701D5ED9-DB8C-4F9D-82D0-89A7954B1679}" srcOrd="0" destOrd="0" parTransId="{E0EB6BAA-39B7-4139-B2B8-A4555F9F6A49}" sibTransId="{1D5CCEB4-DFE7-40DC-9D1A-1D5847795B2F}"/>
    <dgm:cxn modelId="{1436D97B-DAB0-402B-9940-D4D986FDCB7C}" type="presOf" srcId="{C0CF6476-82AD-4231-838D-7963613090BA}" destId="{44E3D8C9-494B-473D-A3D4-E99F979684B0}" srcOrd="0" destOrd="0" presId="urn:microsoft.com/office/officeart/2005/8/layout/vProcess5"/>
    <dgm:cxn modelId="{1EB052A6-F9A8-4AE4-BA40-F06980868932}" type="presOf" srcId="{701D5ED9-DB8C-4F9D-82D0-89A7954B1679}" destId="{77667048-1824-4482-9554-4352136EE431}" srcOrd="1" destOrd="0" presId="urn:microsoft.com/office/officeart/2005/8/layout/vProcess5"/>
    <dgm:cxn modelId="{C6142FB0-B4ED-49BD-9368-2F43F24BCA75}" type="presOf" srcId="{56740C73-C17E-49D2-9194-76EC21522B1F}" destId="{23967210-7BF3-489D-91BE-14A2A6635DC8}" srcOrd="1" destOrd="0" presId="urn:microsoft.com/office/officeart/2005/8/layout/vProcess5"/>
    <dgm:cxn modelId="{A61992B3-D254-4B86-9511-9A87B47F2765}" srcId="{C0CF6476-82AD-4231-838D-7963613090BA}" destId="{6D4DC35E-4B7D-4BD3-8FC7-DCBD1F02A933}" srcOrd="3" destOrd="0" parTransId="{14311F3A-09D5-4ECD-BFD3-30C058B86C25}" sibTransId="{5A30CE6E-A949-47C5-9603-D02D29C8F753}"/>
    <dgm:cxn modelId="{8829E4BC-3AB6-47DB-B445-347B8962594A}" type="presOf" srcId="{5A30CE6E-A949-47C5-9603-D02D29C8F753}" destId="{F8336BD0-8EBB-44F7-8234-79C032F244ED}" srcOrd="0" destOrd="0" presId="urn:microsoft.com/office/officeart/2005/8/layout/vProcess5"/>
    <dgm:cxn modelId="{2A7D96CC-C6CB-4948-9EAB-16D41383A862}" type="presOf" srcId="{8F2E1472-F194-40EE-A9D1-39968E0D94C0}" destId="{B3C1A6FA-8B57-424D-A5F2-F58AD0D3F83A}" srcOrd="0" destOrd="0" presId="urn:microsoft.com/office/officeart/2005/8/layout/vProcess5"/>
    <dgm:cxn modelId="{7A5E02D7-CE83-44F2-9A52-AF47301E2F71}" type="presOf" srcId="{701D5ED9-DB8C-4F9D-82D0-89A7954B1679}" destId="{E907098A-930C-42FD-821C-C8C2F33D4122}" srcOrd="0" destOrd="0" presId="urn:microsoft.com/office/officeart/2005/8/layout/vProcess5"/>
    <dgm:cxn modelId="{38EED7E8-7F9E-433B-B935-2EDA0F74413C}" type="presOf" srcId="{8F2E1472-F194-40EE-A9D1-39968E0D94C0}" destId="{9F77C48A-C839-4189-A111-D569A2B90D9A}" srcOrd="1" destOrd="0" presId="urn:microsoft.com/office/officeart/2005/8/layout/vProcess5"/>
    <dgm:cxn modelId="{25AF3B68-0121-4747-9D5A-CB61A71787AC}" type="presParOf" srcId="{44E3D8C9-494B-473D-A3D4-E99F979684B0}" destId="{79B888FB-9F98-4EAE-B2B5-633C6565C4F6}" srcOrd="0" destOrd="0" presId="urn:microsoft.com/office/officeart/2005/8/layout/vProcess5"/>
    <dgm:cxn modelId="{3F11FE51-75CE-4FCF-A779-85952BCD4E2E}" type="presParOf" srcId="{44E3D8C9-494B-473D-A3D4-E99F979684B0}" destId="{E907098A-930C-42FD-821C-C8C2F33D4122}" srcOrd="1" destOrd="0" presId="urn:microsoft.com/office/officeart/2005/8/layout/vProcess5"/>
    <dgm:cxn modelId="{F2378257-D68D-4DE0-83C4-8ECD36AE5E7B}" type="presParOf" srcId="{44E3D8C9-494B-473D-A3D4-E99F979684B0}" destId="{038AAEEC-1934-4ED8-8C4B-D577B0C36A87}" srcOrd="2" destOrd="0" presId="urn:microsoft.com/office/officeart/2005/8/layout/vProcess5"/>
    <dgm:cxn modelId="{3BB015AF-FEEB-49D5-A0AC-4F0C81BC7F02}" type="presParOf" srcId="{44E3D8C9-494B-473D-A3D4-E99F979684B0}" destId="{33A90B5E-F86E-4F73-9F80-5AABE5FB6661}" srcOrd="3" destOrd="0" presId="urn:microsoft.com/office/officeart/2005/8/layout/vProcess5"/>
    <dgm:cxn modelId="{A492FF27-C79E-43AC-AE22-CE1E98AFDBC7}" type="presParOf" srcId="{44E3D8C9-494B-473D-A3D4-E99F979684B0}" destId="{5708EA6F-9DF0-4C0B-9452-46EFB5AF2D71}" srcOrd="4" destOrd="0" presId="urn:microsoft.com/office/officeart/2005/8/layout/vProcess5"/>
    <dgm:cxn modelId="{D7F79E6B-67B8-47FC-B138-3FB3B96FD5C1}" type="presParOf" srcId="{44E3D8C9-494B-473D-A3D4-E99F979684B0}" destId="{B3C1A6FA-8B57-424D-A5F2-F58AD0D3F83A}" srcOrd="5" destOrd="0" presId="urn:microsoft.com/office/officeart/2005/8/layout/vProcess5"/>
    <dgm:cxn modelId="{2D9726A9-E209-4325-A906-00782B042B67}" type="presParOf" srcId="{44E3D8C9-494B-473D-A3D4-E99F979684B0}" destId="{A12092B1-6FDA-49E1-BDE5-152E115BFF1A}" srcOrd="6" destOrd="0" presId="urn:microsoft.com/office/officeart/2005/8/layout/vProcess5"/>
    <dgm:cxn modelId="{78159AF7-EE44-490F-819A-6B837B053456}" type="presParOf" srcId="{44E3D8C9-494B-473D-A3D4-E99F979684B0}" destId="{96B675D4-C3F4-418B-B991-DCE50F075028}" srcOrd="7" destOrd="0" presId="urn:microsoft.com/office/officeart/2005/8/layout/vProcess5"/>
    <dgm:cxn modelId="{01F7B579-0336-47BB-B980-37CF978BAEB1}" type="presParOf" srcId="{44E3D8C9-494B-473D-A3D4-E99F979684B0}" destId="{9D0BDFD1-5880-40A5-91BD-CE74FFF02AEE}" srcOrd="8" destOrd="0" presId="urn:microsoft.com/office/officeart/2005/8/layout/vProcess5"/>
    <dgm:cxn modelId="{E87E119B-EA44-42E9-8DDB-9446743CC7A0}" type="presParOf" srcId="{44E3D8C9-494B-473D-A3D4-E99F979684B0}" destId="{F8336BD0-8EBB-44F7-8234-79C032F244ED}" srcOrd="9" destOrd="0" presId="urn:microsoft.com/office/officeart/2005/8/layout/vProcess5"/>
    <dgm:cxn modelId="{99787363-1030-43C0-897C-66C7B72230CB}" type="presParOf" srcId="{44E3D8C9-494B-473D-A3D4-E99F979684B0}" destId="{77667048-1824-4482-9554-4352136EE431}" srcOrd="10" destOrd="0" presId="urn:microsoft.com/office/officeart/2005/8/layout/vProcess5"/>
    <dgm:cxn modelId="{7FC59559-67A0-432C-9517-B9457303A5A5}" type="presParOf" srcId="{44E3D8C9-494B-473D-A3D4-E99F979684B0}" destId="{23967210-7BF3-489D-91BE-14A2A6635DC8}" srcOrd="11" destOrd="0" presId="urn:microsoft.com/office/officeart/2005/8/layout/vProcess5"/>
    <dgm:cxn modelId="{5BCB008B-6904-4A39-A874-D5172BAE2CFC}" type="presParOf" srcId="{44E3D8C9-494B-473D-A3D4-E99F979684B0}" destId="{45727AFC-84E8-41CC-B2CE-FFB23B6ACC9C}" srcOrd="12" destOrd="0" presId="urn:microsoft.com/office/officeart/2005/8/layout/vProcess5"/>
    <dgm:cxn modelId="{FE190497-30A2-4EBB-8566-0A80D78985EF}" type="presParOf" srcId="{44E3D8C9-494B-473D-A3D4-E99F979684B0}" destId="{E8843BDD-8489-4D9E-A2D5-06F6D2C50E29}" srcOrd="13" destOrd="0" presId="urn:microsoft.com/office/officeart/2005/8/layout/vProcess5"/>
    <dgm:cxn modelId="{B7D6A0EC-42B5-4ECE-B823-CBC7F87FFC06}" type="presParOf" srcId="{44E3D8C9-494B-473D-A3D4-E99F979684B0}" destId="{9F77C48A-C839-4189-A111-D569A2B90D9A}"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AF9D0-7E14-4CEB-9EF1-584251C8DEC9}">
      <dsp:nvSpPr>
        <dsp:cNvPr id="0" name=""/>
        <dsp:cNvSpPr/>
      </dsp:nvSpPr>
      <dsp:spPr>
        <a:xfrm>
          <a:off x="723842" y="976"/>
          <a:ext cx="899630" cy="89963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7CEEE9-186E-4E17-92D4-339F7AC13220}">
      <dsp:nvSpPr>
        <dsp:cNvPr id="0" name=""/>
        <dsp:cNvSpPr/>
      </dsp:nvSpPr>
      <dsp:spPr>
        <a:xfrm>
          <a:off x="915567" y="192701"/>
          <a:ext cx="516181" cy="5161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9DEE61-FFC5-41F3-97A7-017D08BB8B6D}">
      <dsp:nvSpPr>
        <dsp:cNvPr id="0" name=""/>
        <dsp:cNvSpPr/>
      </dsp:nvSpPr>
      <dsp:spPr>
        <a:xfrm>
          <a:off x="436255" y="1180820"/>
          <a:ext cx="1474804" cy="1262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err="1">
              <a:solidFill>
                <a:schemeClr val="bg1"/>
              </a:solidFill>
            </a:rPr>
            <a:t>Mancherial</a:t>
          </a:r>
          <a:r>
            <a:rPr lang="en-US" sz="1100" kern="1200" dirty="0">
              <a:solidFill>
                <a:schemeClr val="bg1"/>
              </a:solidFill>
            </a:rPr>
            <a:t> thrives on coal mining, diverse industries, favorable agriculture climate, and robust infrastructure.</a:t>
          </a:r>
        </a:p>
      </dsp:txBody>
      <dsp:txXfrm>
        <a:off x="436255" y="1180820"/>
        <a:ext cx="1474804" cy="1262189"/>
      </dsp:txXfrm>
    </dsp:sp>
    <dsp:sp modelId="{27E903B7-1C44-4EF0-B4F4-226282E8134C}">
      <dsp:nvSpPr>
        <dsp:cNvPr id="0" name=""/>
        <dsp:cNvSpPr/>
      </dsp:nvSpPr>
      <dsp:spPr>
        <a:xfrm>
          <a:off x="2456738" y="976"/>
          <a:ext cx="899630" cy="89963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9B390B-2705-44F1-8B27-9F3C936D2BF4}">
      <dsp:nvSpPr>
        <dsp:cNvPr id="0" name=""/>
        <dsp:cNvSpPr/>
      </dsp:nvSpPr>
      <dsp:spPr>
        <a:xfrm>
          <a:off x="2648462" y="192701"/>
          <a:ext cx="516181" cy="5161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9E7C90-EF12-4C51-9A72-2A06A582E4AD}">
      <dsp:nvSpPr>
        <dsp:cNvPr id="0" name=""/>
        <dsp:cNvSpPr/>
      </dsp:nvSpPr>
      <dsp:spPr>
        <a:xfrm>
          <a:off x="2169151" y="1180820"/>
          <a:ext cx="1474804" cy="1262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solidFill>
                <a:schemeClr val="bg1"/>
              </a:solidFill>
            </a:rPr>
            <a:t>Warangal (urban) faces a slow CAGR due to limited industries, low agricultural yield, inadequate infrastructure, and minimal tourism.</a:t>
          </a:r>
        </a:p>
      </dsp:txBody>
      <dsp:txXfrm>
        <a:off x="2169151" y="1180820"/>
        <a:ext cx="1474804" cy="1262189"/>
      </dsp:txXfrm>
    </dsp:sp>
    <dsp:sp modelId="{31C859EC-F8A7-4CF1-9F3A-3C86F8E049BB}">
      <dsp:nvSpPr>
        <dsp:cNvPr id="0" name=""/>
        <dsp:cNvSpPr/>
      </dsp:nvSpPr>
      <dsp:spPr>
        <a:xfrm>
          <a:off x="4189633" y="976"/>
          <a:ext cx="899630" cy="89963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8A26B5-BF3A-4D1D-819B-305FB8323F3E}">
      <dsp:nvSpPr>
        <dsp:cNvPr id="0" name=""/>
        <dsp:cNvSpPr/>
      </dsp:nvSpPr>
      <dsp:spPr>
        <a:xfrm>
          <a:off x="4381358" y="192701"/>
          <a:ext cx="516181" cy="5161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7095CA-49E4-495E-85E4-84C25B4E6ED2}">
      <dsp:nvSpPr>
        <dsp:cNvPr id="0" name=""/>
        <dsp:cNvSpPr/>
      </dsp:nvSpPr>
      <dsp:spPr>
        <a:xfrm>
          <a:off x="3902046" y="1180820"/>
          <a:ext cx="1474804" cy="1262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solidFill>
                <a:schemeClr val="bg1"/>
              </a:solidFill>
            </a:rPr>
            <a:t>Similarly, Karimnagar experiences a sluggish CAGR due to heavy reliance on agriculture, limited industrial growth, inadequate infrastructure, political instability, and low tourism prospects.</a:t>
          </a:r>
        </a:p>
      </dsp:txBody>
      <dsp:txXfrm>
        <a:off x="3902046" y="1180820"/>
        <a:ext cx="1474804" cy="12621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11AC21-3C47-4ED3-AFBD-64F544C3D28D}">
      <dsp:nvSpPr>
        <dsp:cNvPr id="0" name=""/>
        <dsp:cNvSpPr/>
      </dsp:nvSpPr>
      <dsp:spPr>
        <a:xfrm>
          <a:off x="446" y="255089"/>
          <a:ext cx="1808917" cy="2170701"/>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78681" tIns="0" rIns="178681" bIns="330200" numCol="1" spcCol="1270" anchor="t" anchorCtr="0">
          <a:noAutofit/>
        </a:bodyPr>
        <a:lstStyle/>
        <a:p>
          <a:pPr marL="0" lvl="0" indent="0" algn="l" defTabSz="488950">
            <a:lnSpc>
              <a:spcPct val="90000"/>
            </a:lnSpc>
            <a:spcBef>
              <a:spcPct val="0"/>
            </a:spcBef>
            <a:spcAft>
              <a:spcPct val="35000"/>
            </a:spcAft>
            <a:buNone/>
          </a:pPr>
          <a:r>
            <a:rPr lang="en-US" sz="1100" kern="1200"/>
            <a:t>In the year 2025, Hyderabad is expected to receive around 4.80 million domestic tourists, with a projected annual growth rate of -4.44%. </a:t>
          </a:r>
        </a:p>
      </dsp:txBody>
      <dsp:txXfrm>
        <a:off x="446" y="1123369"/>
        <a:ext cx="1808917" cy="1302420"/>
      </dsp:txXfrm>
    </dsp:sp>
    <dsp:sp modelId="{EF3E9D8B-230B-4D10-9090-90ED10897B25}">
      <dsp:nvSpPr>
        <dsp:cNvPr id="0" name=""/>
        <dsp:cNvSpPr/>
      </dsp:nvSpPr>
      <dsp:spPr>
        <a:xfrm>
          <a:off x="446" y="255089"/>
          <a:ext cx="1808917" cy="868280"/>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8681" tIns="165100" rIns="178681" bIns="165100" numCol="1" spcCol="1270" anchor="ctr" anchorCtr="0">
          <a:noAutofit/>
        </a:bodyPr>
        <a:lstStyle/>
        <a:p>
          <a:pPr marL="0" lvl="0" indent="0" algn="l" defTabSz="1689100">
            <a:lnSpc>
              <a:spcPct val="90000"/>
            </a:lnSpc>
            <a:spcBef>
              <a:spcPct val="0"/>
            </a:spcBef>
            <a:spcAft>
              <a:spcPct val="35000"/>
            </a:spcAft>
            <a:buNone/>
          </a:pPr>
          <a:r>
            <a:rPr lang="en-US" sz="3800" kern="1200"/>
            <a:t>01</a:t>
          </a:r>
        </a:p>
      </dsp:txBody>
      <dsp:txXfrm>
        <a:off x="446" y="255089"/>
        <a:ext cx="1808917" cy="868280"/>
      </dsp:txXfrm>
    </dsp:sp>
    <dsp:sp modelId="{93DC2BAD-65F2-4C7A-8092-C618F7933D0A}">
      <dsp:nvSpPr>
        <dsp:cNvPr id="0" name=""/>
        <dsp:cNvSpPr/>
      </dsp:nvSpPr>
      <dsp:spPr>
        <a:xfrm>
          <a:off x="1954077" y="255089"/>
          <a:ext cx="1808917" cy="2170701"/>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78681" tIns="0" rIns="178681" bIns="330200" numCol="1" spcCol="1270" anchor="t" anchorCtr="0">
          <a:noAutofit/>
        </a:bodyPr>
        <a:lstStyle/>
        <a:p>
          <a:pPr marL="0" lvl="0" indent="0" algn="l" defTabSz="488950">
            <a:lnSpc>
              <a:spcPct val="90000"/>
            </a:lnSpc>
            <a:spcBef>
              <a:spcPct val="0"/>
            </a:spcBef>
            <a:spcAft>
              <a:spcPct val="35000"/>
            </a:spcAft>
            <a:buNone/>
          </a:pPr>
          <a:r>
            <a:rPr lang="en-US" sz="1100" kern="1200"/>
            <a:t>Concurrently, the number of foreign tourists visiting the city is estimated to be approximately 1.22 million, reflecting a substantial foreign annual growth rate of 24.74%. </a:t>
          </a:r>
        </a:p>
      </dsp:txBody>
      <dsp:txXfrm>
        <a:off x="1954077" y="1123369"/>
        <a:ext cx="1808917" cy="1302420"/>
      </dsp:txXfrm>
    </dsp:sp>
    <dsp:sp modelId="{B0BE07A3-BEF9-4E76-9D99-DE013039A404}">
      <dsp:nvSpPr>
        <dsp:cNvPr id="0" name=""/>
        <dsp:cNvSpPr/>
      </dsp:nvSpPr>
      <dsp:spPr>
        <a:xfrm>
          <a:off x="1954077" y="255089"/>
          <a:ext cx="1808917" cy="868280"/>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8681" tIns="165100" rIns="178681" bIns="165100" numCol="1" spcCol="1270" anchor="ctr" anchorCtr="0">
          <a:noAutofit/>
        </a:bodyPr>
        <a:lstStyle/>
        <a:p>
          <a:pPr marL="0" lvl="0" indent="0" algn="l" defTabSz="1689100">
            <a:lnSpc>
              <a:spcPct val="90000"/>
            </a:lnSpc>
            <a:spcBef>
              <a:spcPct val="0"/>
            </a:spcBef>
            <a:spcAft>
              <a:spcPct val="35000"/>
            </a:spcAft>
            <a:buNone/>
          </a:pPr>
          <a:r>
            <a:rPr lang="en-US" sz="3800" kern="1200"/>
            <a:t>02</a:t>
          </a:r>
        </a:p>
      </dsp:txBody>
      <dsp:txXfrm>
        <a:off x="1954077" y="255089"/>
        <a:ext cx="1808917" cy="868280"/>
      </dsp:txXfrm>
    </dsp:sp>
    <dsp:sp modelId="{D2A16195-4E9A-4B73-B3D1-4B6A75DAF99C}">
      <dsp:nvSpPr>
        <dsp:cNvPr id="0" name=""/>
        <dsp:cNvSpPr/>
      </dsp:nvSpPr>
      <dsp:spPr>
        <a:xfrm>
          <a:off x="3907708" y="255089"/>
          <a:ext cx="1808917" cy="2170701"/>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78681" tIns="0" rIns="178681" bIns="330200" numCol="1" spcCol="1270" anchor="t" anchorCtr="0">
          <a:noAutofit/>
        </a:bodyPr>
        <a:lstStyle/>
        <a:p>
          <a:pPr marL="0" lvl="0" indent="0" algn="l" defTabSz="488950">
            <a:lnSpc>
              <a:spcPct val="90000"/>
            </a:lnSpc>
            <a:spcBef>
              <a:spcPct val="0"/>
            </a:spcBef>
            <a:spcAft>
              <a:spcPct val="35000"/>
            </a:spcAft>
            <a:buNone/>
          </a:pPr>
          <a:r>
            <a:rPr lang="en-US" sz="1100" kern="1200"/>
            <a:t>These projections signify a mixed trend, with a decline in domestic tourist numbers while foreign tourism shows promising growth, highlighting Hyderabad's increasing allure on the international stage.</a:t>
          </a:r>
        </a:p>
      </dsp:txBody>
      <dsp:txXfrm>
        <a:off x="3907708" y="1123369"/>
        <a:ext cx="1808917" cy="1302420"/>
      </dsp:txXfrm>
    </dsp:sp>
    <dsp:sp modelId="{BFD502DB-DB27-4779-B4A8-5E1E8AA1F91A}">
      <dsp:nvSpPr>
        <dsp:cNvPr id="0" name=""/>
        <dsp:cNvSpPr/>
      </dsp:nvSpPr>
      <dsp:spPr>
        <a:xfrm>
          <a:off x="3907708" y="255089"/>
          <a:ext cx="1808917" cy="868280"/>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78681" tIns="165100" rIns="178681" bIns="165100" numCol="1" spcCol="1270" anchor="ctr" anchorCtr="0">
          <a:noAutofit/>
        </a:bodyPr>
        <a:lstStyle/>
        <a:p>
          <a:pPr marL="0" lvl="0" indent="0" algn="l" defTabSz="1689100">
            <a:lnSpc>
              <a:spcPct val="90000"/>
            </a:lnSpc>
            <a:spcBef>
              <a:spcPct val="0"/>
            </a:spcBef>
            <a:spcAft>
              <a:spcPct val="35000"/>
            </a:spcAft>
            <a:buNone/>
          </a:pPr>
          <a:r>
            <a:rPr lang="en-US" sz="3800" kern="1200"/>
            <a:t>03</a:t>
          </a:r>
        </a:p>
      </dsp:txBody>
      <dsp:txXfrm>
        <a:off x="3907708" y="255089"/>
        <a:ext cx="1808917" cy="868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3288B-E06D-4D08-AF64-C5902D8F7621}">
      <dsp:nvSpPr>
        <dsp:cNvPr id="0" name=""/>
        <dsp:cNvSpPr/>
      </dsp:nvSpPr>
      <dsp:spPr>
        <a:xfrm>
          <a:off x="453" y="64999"/>
          <a:ext cx="1837098" cy="220451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81464" tIns="0" rIns="181464" bIns="330200" numCol="1" spcCol="1270" anchor="t" anchorCtr="0">
          <a:noAutofit/>
        </a:bodyPr>
        <a:lstStyle/>
        <a:p>
          <a:pPr marL="0" lvl="0" indent="0" algn="l" defTabSz="488950">
            <a:lnSpc>
              <a:spcPct val="90000"/>
            </a:lnSpc>
            <a:spcBef>
              <a:spcPct val="0"/>
            </a:spcBef>
            <a:spcAft>
              <a:spcPct val="35000"/>
            </a:spcAft>
            <a:buNone/>
          </a:pPr>
          <a:r>
            <a:rPr lang="en-US" sz="1100" kern="1200"/>
            <a:t>In the year 2025, Hyderabad's projected domestic tourism revenue is expected to reach 5.77 billion, showcasing the substantial financial contribution from local visitors. </a:t>
          </a:r>
        </a:p>
      </dsp:txBody>
      <dsp:txXfrm>
        <a:off x="453" y="946806"/>
        <a:ext cx="1837098" cy="1322710"/>
      </dsp:txXfrm>
    </dsp:sp>
    <dsp:sp modelId="{59E21F2D-B891-4BB2-A891-C842EED1B16D}">
      <dsp:nvSpPr>
        <dsp:cNvPr id="0" name=""/>
        <dsp:cNvSpPr/>
      </dsp:nvSpPr>
      <dsp:spPr>
        <a:xfrm>
          <a:off x="453" y="64999"/>
          <a:ext cx="1837098" cy="881807"/>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181464" tIns="165100" rIns="181464" bIns="165100" numCol="1" spcCol="1270" anchor="ctr" anchorCtr="0">
          <a:noAutofit/>
        </a:bodyPr>
        <a:lstStyle/>
        <a:p>
          <a:pPr marL="0" lvl="0" indent="0" algn="l" defTabSz="1733550">
            <a:lnSpc>
              <a:spcPct val="90000"/>
            </a:lnSpc>
            <a:spcBef>
              <a:spcPct val="0"/>
            </a:spcBef>
            <a:spcAft>
              <a:spcPct val="35000"/>
            </a:spcAft>
            <a:buNone/>
          </a:pPr>
          <a:r>
            <a:rPr lang="en-US" sz="3900" kern="1200"/>
            <a:t>01</a:t>
          </a:r>
        </a:p>
      </dsp:txBody>
      <dsp:txXfrm>
        <a:off x="453" y="64999"/>
        <a:ext cx="1837098" cy="881807"/>
      </dsp:txXfrm>
    </dsp:sp>
    <dsp:sp modelId="{D8F9ED58-5DCA-4E47-A186-73E52FD31442}">
      <dsp:nvSpPr>
        <dsp:cNvPr id="0" name=""/>
        <dsp:cNvSpPr/>
      </dsp:nvSpPr>
      <dsp:spPr>
        <a:xfrm>
          <a:off x="1984519" y="64999"/>
          <a:ext cx="1837098" cy="220451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81464" tIns="0" rIns="181464" bIns="330200" numCol="1" spcCol="1270" anchor="t" anchorCtr="0">
          <a:noAutofit/>
        </a:bodyPr>
        <a:lstStyle/>
        <a:p>
          <a:pPr marL="0" lvl="0" indent="0" algn="l" defTabSz="488950">
            <a:lnSpc>
              <a:spcPct val="90000"/>
            </a:lnSpc>
            <a:spcBef>
              <a:spcPct val="0"/>
            </a:spcBef>
            <a:spcAft>
              <a:spcPct val="35000"/>
            </a:spcAft>
            <a:buNone/>
          </a:pPr>
          <a:r>
            <a:rPr lang="en-US" sz="1100" kern="1200"/>
            <a:t>Simultaneously, the city's estimated foreign tourism revenue is projected to surge to 6.82 billion, indicating a significant boost from international travelers. </a:t>
          </a:r>
        </a:p>
      </dsp:txBody>
      <dsp:txXfrm>
        <a:off x="1984519" y="946806"/>
        <a:ext cx="1837098" cy="1322710"/>
      </dsp:txXfrm>
    </dsp:sp>
    <dsp:sp modelId="{E4101FFE-36F7-4967-84D0-2A036E2F1683}">
      <dsp:nvSpPr>
        <dsp:cNvPr id="0" name=""/>
        <dsp:cNvSpPr/>
      </dsp:nvSpPr>
      <dsp:spPr>
        <a:xfrm>
          <a:off x="1984519" y="64999"/>
          <a:ext cx="1837098" cy="881807"/>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181464" tIns="165100" rIns="181464" bIns="165100" numCol="1" spcCol="1270" anchor="ctr" anchorCtr="0">
          <a:noAutofit/>
        </a:bodyPr>
        <a:lstStyle/>
        <a:p>
          <a:pPr marL="0" lvl="0" indent="0" algn="l" defTabSz="1733550">
            <a:lnSpc>
              <a:spcPct val="90000"/>
            </a:lnSpc>
            <a:spcBef>
              <a:spcPct val="0"/>
            </a:spcBef>
            <a:spcAft>
              <a:spcPct val="35000"/>
            </a:spcAft>
            <a:buNone/>
          </a:pPr>
          <a:r>
            <a:rPr lang="en-US" sz="3900" kern="1200"/>
            <a:t>02</a:t>
          </a:r>
        </a:p>
      </dsp:txBody>
      <dsp:txXfrm>
        <a:off x="1984519" y="64999"/>
        <a:ext cx="1837098" cy="881807"/>
      </dsp:txXfrm>
    </dsp:sp>
    <dsp:sp modelId="{F81C5C26-D660-467D-A86C-1AB1ECEEA112}">
      <dsp:nvSpPr>
        <dsp:cNvPr id="0" name=""/>
        <dsp:cNvSpPr/>
      </dsp:nvSpPr>
      <dsp:spPr>
        <a:xfrm>
          <a:off x="3968586" y="64999"/>
          <a:ext cx="1837098" cy="2204518"/>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81464" tIns="0" rIns="181464" bIns="330200" numCol="1" spcCol="1270" anchor="t" anchorCtr="0">
          <a:noAutofit/>
        </a:bodyPr>
        <a:lstStyle/>
        <a:p>
          <a:pPr marL="0" lvl="0" indent="0" algn="l" defTabSz="488950">
            <a:lnSpc>
              <a:spcPct val="90000"/>
            </a:lnSpc>
            <a:spcBef>
              <a:spcPct val="0"/>
            </a:spcBef>
            <a:spcAft>
              <a:spcPct val="35000"/>
            </a:spcAft>
            <a:buNone/>
          </a:pPr>
          <a:r>
            <a:rPr lang="en-US" sz="1100" kern="1200"/>
            <a:t>These revenue projections underscore the city's growing significance as a tourism destination, with both domestic and foreign visitors contributing significantly to its economic prosperity.</a:t>
          </a:r>
        </a:p>
      </dsp:txBody>
      <dsp:txXfrm>
        <a:off x="3968586" y="946806"/>
        <a:ext cx="1837098" cy="1322710"/>
      </dsp:txXfrm>
    </dsp:sp>
    <dsp:sp modelId="{FE2AB72B-8966-4FE3-965B-2C0D0EEA316B}">
      <dsp:nvSpPr>
        <dsp:cNvPr id="0" name=""/>
        <dsp:cNvSpPr/>
      </dsp:nvSpPr>
      <dsp:spPr>
        <a:xfrm>
          <a:off x="3968586" y="64999"/>
          <a:ext cx="1837098" cy="881807"/>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181464" tIns="165100" rIns="181464" bIns="165100" numCol="1" spcCol="1270" anchor="ctr" anchorCtr="0">
          <a:noAutofit/>
        </a:bodyPr>
        <a:lstStyle/>
        <a:p>
          <a:pPr marL="0" lvl="0" indent="0" algn="l" defTabSz="1733550">
            <a:lnSpc>
              <a:spcPct val="90000"/>
            </a:lnSpc>
            <a:spcBef>
              <a:spcPct val="0"/>
            </a:spcBef>
            <a:spcAft>
              <a:spcPct val="35000"/>
            </a:spcAft>
            <a:buNone/>
          </a:pPr>
          <a:r>
            <a:rPr lang="en-US" sz="3900" kern="1200"/>
            <a:t>03</a:t>
          </a:r>
        </a:p>
      </dsp:txBody>
      <dsp:txXfrm>
        <a:off x="3968586" y="64999"/>
        <a:ext cx="1837098" cy="8818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5CC722-61C0-48F0-99CF-A3507AD8A0F3}">
      <dsp:nvSpPr>
        <dsp:cNvPr id="0" name=""/>
        <dsp:cNvSpPr/>
      </dsp:nvSpPr>
      <dsp:spPr>
        <a:xfrm>
          <a:off x="0" y="277706"/>
          <a:ext cx="6066669" cy="82485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Dubai boasts world-class infrastructure, including modern airports, transportation networks, luxury hotels, shopping malls, and entertainment facilities, ensuring convenience and comfort for tourists.</a:t>
          </a:r>
        </a:p>
      </dsp:txBody>
      <dsp:txXfrm>
        <a:off x="40266" y="317972"/>
        <a:ext cx="5986137" cy="744318"/>
      </dsp:txXfrm>
    </dsp:sp>
    <dsp:sp modelId="{548BD1E9-C801-4EC0-A790-65540453923F}">
      <dsp:nvSpPr>
        <dsp:cNvPr id="0" name=""/>
        <dsp:cNvSpPr/>
      </dsp:nvSpPr>
      <dsp:spPr>
        <a:xfrm>
          <a:off x="0" y="1145756"/>
          <a:ext cx="6066669" cy="82485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The city offers diverse tourism offerings, catering to various interests and preferences, from luxury shopping and dining experiences to desert safaris and thrilling water sports adventures.</a:t>
          </a:r>
        </a:p>
      </dsp:txBody>
      <dsp:txXfrm>
        <a:off x="40266" y="1186022"/>
        <a:ext cx="5986137" cy="744318"/>
      </dsp:txXfrm>
    </dsp:sp>
    <dsp:sp modelId="{F3FCB239-A3A9-4CFB-BDB5-06B975167EBF}">
      <dsp:nvSpPr>
        <dsp:cNvPr id="0" name=""/>
        <dsp:cNvSpPr/>
      </dsp:nvSpPr>
      <dsp:spPr>
        <a:xfrm>
          <a:off x="0" y="2013806"/>
          <a:ext cx="6066669" cy="82485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Tourists can enjoy a duty-free shopping experience in numerous malls and markets, providing a vast selection of international brands and products.</a:t>
          </a:r>
        </a:p>
      </dsp:txBody>
      <dsp:txXfrm>
        <a:off x="40266" y="2054072"/>
        <a:ext cx="5986137" cy="744318"/>
      </dsp:txXfrm>
    </dsp:sp>
    <dsp:sp modelId="{6856BCE7-BBCB-4C74-B5BA-C794DFCB4CF7}">
      <dsp:nvSpPr>
        <dsp:cNvPr id="0" name=""/>
        <dsp:cNvSpPr/>
      </dsp:nvSpPr>
      <dsp:spPr>
        <a:xfrm>
          <a:off x="0" y="2881856"/>
          <a:ext cx="6066669" cy="82485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Dubai prioritizes safety and security, with low crime rates, efficient law enforcement, and strict regulations to ensure the well-being of visitors.</a:t>
          </a:r>
        </a:p>
      </dsp:txBody>
      <dsp:txXfrm>
        <a:off x="40266" y="2922122"/>
        <a:ext cx="5986137" cy="744318"/>
      </dsp:txXfrm>
    </dsp:sp>
    <dsp:sp modelId="{3A4479BB-A46C-435D-9942-A1684819078C}">
      <dsp:nvSpPr>
        <dsp:cNvPr id="0" name=""/>
        <dsp:cNvSpPr/>
      </dsp:nvSpPr>
      <dsp:spPr>
        <a:xfrm>
          <a:off x="0" y="3749906"/>
          <a:ext cx="6066669" cy="82485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The city implements effective marketing and promotion strategies to attract tourists from around the globe.</a:t>
          </a:r>
        </a:p>
      </dsp:txBody>
      <dsp:txXfrm>
        <a:off x="40266" y="3790172"/>
        <a:ext cx="5986137" cy="744318"/>
      </dsp:txXfrm>
    </dsp:sp>
    <dsp:sp modelId="{381D4893-DD6C-4031-BF01-C0A5AB52A744}">
      <dsp:nvSpPr>
        <dsp:cNvPr id="0" name=""/>
        <dsp:cNvSpPr/>
      </dsp:nvSpPr>
      <dsp:spPr>
        <a:xfrm>
          <a:off x="0" y="4617956"/>
          <a:ext cx="6066669" cy="82485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As a global transit hub, Dubai enjoys direct flights from various destinations, making it highly accessible and convenient for travelers to explore the city and beyond.</a:t>
          </a:r>
        </a:p>
      </dsp:txBody>
      <dsp:txXfrm>
        <a:off x="40266" y="4658222"/>
        <a:ext cx="5986137" cy="7443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07098A-930C-42FD-821C-C8C2F33D4122}">
      <dsp:nvSpPr>
        <dsp:cNvPr id="0" name=""/>
        <dsp:cNvSpPr/>
      </dsp:nvSpPr>
      <dsp:spPr>
        <a:xfrm>
          <a:off x="0" y="0"/>
          <a:ext cx="3624906" cy="420213"/>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Build Infrastructure</a:t>
          </a:r>
        </a:p>
      </dsp:txBody>
      <dsp:txXfrm>
        <a:off x="12308" y="12308"/>
        <a:ext cx="3122298" cy="395597"/>
      </dsp:txXfrm>
    </dsp:sp>
    <dsp:sp modelId="{038AAEEC-1934-4ED8-8C4B-D577B0C36A87}">
      <dsp:nvSpPr>
        <dsp:cNvPr id="0" name=""/>
        <dsp:cNvSpPr/>
      </dsp:nvSpPr>
      <dsp:spPr>
        <a:xfrm>
          <a:off x="270691" y="478575"/>
          <a:ext cx="3624906" cy="420213"/>
        </a:xfrm>
        <a:prstGeom prst="roundRect">
          <a:avLst>
            <a:gd name="adj" fmla="val 10000"/>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Develop and maintain iconic landmarks and   attractions</a:t>
          </a:r>
        </a:p>
      </dsp:txBody>
      <dsp:txXfrm>
        <a:off x="282999" y="490883"/>
        <a:ext cx="3056461" cy="395597"/>
      </dsp:txXfrm>
    </dsp:sp>
    <dsp:sp modelId="{33A90B5E-F86E-4F73-9F80-5AABE5FB6661}">
      <dsp:nvSpPr>
        <dsp:cNvPr id="0" name=""/>
        <dsp:cNvSpPr/>
      </dsp:nvSpPr>
      <dsp:spPr>
        <a:xfrm>
          <a:off x="541382" y="957151"/>
          <a:ext cx="3624906" cy="420213"/>
        </a:xfrm>
        <a:prstGeom prst="roundRect">
          <a:avLst>
            <a:gd name="adj" fmla="val 10000"/>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Diverse tourism offerings</a:t>
          </a:r>
        </a:p>
      </dsp:txBody>
      <dsp:txXfrm>
        <a:off x="553690" y="969459"/>
        <a:ext cx="3056461" cy="395597"/>
      </dsp:txXfrm>
    </dsp:sp>
    <dsp:sp modelId="{5708EA6F-9DF0-4C0B-9452-46EFB5AF2D71}">
      <dsp:nvSpPr>
        <dsp:cNvPr id="0" name=""/>
        <dsp:cNvSpPr/>
      </dsp:nvSpPr>
      <dsp:spPr>
        <a:xfrm>
          <a:off x="812073" y="1435727"/>
          <a:ext cx="3624906" cy="420213"/>
        </a:xfrm>
        <a:prstGeom prst="roundRect">
          <a:avLst>
            <a:gd name="adj" fmla="val 10000"/>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Marketing and Promotion</a:t>
          </a:r>
        </a:p>
      </dsp:txBody>
      <dsp:txXfrm>
        <a:off x="824381" y="1448035"/>
        <a:ext cx="3056461" cy="395597"/>
      </dsp:txXfrm>
    </dsp:sp>
    <dsp:sp modelId="{B3C1A6FA-8B57-424D-A5F2-F58AD0D3F83A}">
      <dsp:nvSpPr>
        <dsp:cNvPr id="0" name=""/>
        <dsp:cNvSpPr/>
      </dsp:nvSpPr>
      <dsp:spPr>
        <a:xfrm>
          <a:off x="1082764" y="1914303"/>
          <a:ext cx="3624906" cy="420213"/>
        </a:xfrm>
        <a:prstGeom prst="roundRect">
          <a:avLst>
            <a:gd name="adj" fmla="val 1000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Enhancing Safety &amp; Security</a:t>
          </a:r>
        </a:p>
      </dsp:txBody>
      <dsp:txXfrm>
        <a:off x="1095072" y="1926611"/>
        <a:ext cx="3056461" cy="395597"/>
      </dsp:txXfrm>
    </dsp:sp>
    <dsp:sp modelId="{A12092B1-6FDA-49E1-BDE5-152E115BFF1A}">
      <dsp:nvSpPr>
        <dsp:cNvPr id="0" name=""/>
        <dsp:cNvSpPr/>
      </dsp:nvSpPr>
      <dsp:spPr>
        <a:xfrm>
          <a:off x="3351768" y="306988"/>
          <a:ext cx="273138" cy="273138"/>
        </a:xfrm>
        <a:prstGeom prst="downArrow">
          <a:avLst>
            <a:gd name="adj1" fmla="val 55000"/>
            <a:gd name="adj2" fmla="val 45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413224" y="306988"/>
        <a:ext cx="150226" cy="205536"/>
      </dsp:txXfrm>
    </dsp:sp>
    <dsp:sp modelId="{96B675D4-C3F4-418B-B991-DCE50F075028}">
      <dsp:nvSpPr>
        <dsp:cNvPr id="0" name=""/>
        <dsp:cNvSpPr/>
      </dsp:nvSpPr>
      <dsp:spPr>
        <a:xfrm>
          <a:off x="3622459" y="785564"/>
          <a:ext cx="273138" cy="273138"/>
        </a:xfrm>
        <a:prstGeom prst="downArrow">
          <a:avLst>
            <a:gd name="adj1" fmla="val 55000"/>
            <a:gd name="adj2" fmla="val 45000"/>
          </a:avLst>
        </a:prstGeom>
        <a:solidFill>
          <a:schemeClr val="accent2">
            <a:tint val="40000"/>
            <a:alpha val="90000"/>
            <a:hueOff val="-283075"/>
            <a:satOff val="-25115"/>
            <a:lumOff val="-256"/>
            <a:alphaOff val="0"/>
          </a:schemeClr>
        </a:solidFill>
        <a:ln w="6350" cap="flat" cmpd="sng" algn="ctr">
          <a:solidFill>
            <a:schemeClr val="accent2">
              <a:tint val="40000"/>
              <a:alpha val="90000"/>
              <a:hueOff val="-283075"/>
              <a:satOff val="-25115"/>
              <a:lumOff val="-25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683915" y="785564"/>
        <a:ext cx="150226" cy="205536"/>
      </dsp:txXfrm>
    </dsp:sp>
    <dsp:sp modelId="{9D0BDFD1-5880-40A5-91BD-CE74FFF02AEE}">
      <dsp:nvSpPr>
        <dsp:cNvPr id="0" name=""/>
        <dsp:cNvSpPr/>
      </dsp:nvSpPr>
      <dsp:spPr>
        <a:xfrm>
          <a:off x="3893150" y="1257137"/>
          <a:ext cx="273138" cy="273138"/>
        </a:xfrm>
        <a:prstGeom prst="downArrow">
          <a:avLst>
            <a:gd name="adj1" fmla="val 55000"/>
            <a:gd name="adj2" fmla="val 45000"/>
          </a:avLst>
        </a:prstGeom>
        <a:solidFill>
          <a:schemeClr val="accent2">
            <a:tint val="40000"/>
            <a:alpha val="90000"/>
            <a:hueOff val="-566151"/>
            <a:satOff val="-50231"/>
            <a:lumOff val="-513"/>
            <a:alphaOff val="0"/>
          </a:schemeClr>
        </a:solidFill>
        <a:ln w="6350" cap="flat" cmpd="sng" algn="ctr">
          <a:solidFill>
            <a:schemeClr val="accent2">
              <a:tint val="40000"/>
              <a:alpha val="90000"/>
              <a:hueOff val="-566151"/>
              <a:satOff val="-50231"/>
              <a:lumOff val="-51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954606" y="1257137"/>
        <a:ext cx="150226" cy="205536"/>
      </dsp:txXfrm>
    </dsp:sp>
    <dsp:sp modelId="{F8336BD0-8EBB-44F7-8234-79C032F244ED}">
      <dsp:nvSpPr>
        <dsp:cNvPr id="0" name=""/>
        <dsp:cNvSpPr/>
      </dsp:nvSpPr>
      <dsp:spPr>
        <a:xfrm>
          <a:off x="4163841" y="1740382"/>
          <a:ext cx="273138" cy="273138"/>
        </a:xfrm>
        <a:prstGeom prst="downArrow">
          <a:avLst>
            <a:gd name="adj1" fmla="val 55000"/>
            <a:gd name="adj2" fmla="val 45000"/>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225297" y="1740382"/>
        <a:ext cx="150226" cy="20553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en.wikipedia.org/wiki/Telangana"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Layout" Target="../diagrams/layout2.xml"/><Relationship Id="rId7" Type="http://schemas.openxmlformats.org/officeDocument/2006/relationships/image" Target="../media/image43.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openxmlformats.org/officeDocument/2006/relationships/hyperlink" Target="https://www.flickr.com/photos/mayank1983/3753365922/" TargetMode="External"/><Relationship Id="rId5" Type="http://schemas.openxmlformats.org/officeDocument/2006/relationships/diagramColors" Target="../diagrams/colors2.xml"/><Relationship Id="rId10" Type="http://schemas.openxmlformats.org/officeDocument/2006/relationships/image" Target="../media/image46.jpeg"/><Relationship Id="rId4" Type="http://schemas.openxmlformats.org/officeDocument/2006/relationships/diagramQuickStyle" Target="../diagrams/quickStyle2.xml"/><Relationship Id="rId9"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Layout" Target="../diagrams/layout3.xml"/><Relationship Id="rId7" Type="http://schemas.openxmlformats.org/officeDocument/2006/relationships/image" Target="../media/image47.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11" Type="http://schemas.openxmlformats.org/officeDocument/2006/relationships/hyperlink" Target="https://teacher-network.in/OER/index.php/ICT_student_textbook/What_all_can_a_computer_do" TargetMode="External"/><Relationship Id="rId5" Type="http://schemas.openxmlformats.org/officeDocument/2006/relationships/diagramColors" Target="../diagrams/colors3.xml"/><Relationship Id="rId10" Type="http://schemas.openxmlformats.org/officeDocument/2006/relationships/image" Target="../media/image50.jpeg"/><Relationship Id="rId4" Type="http://schemas.openxmlformats.org/officeDocument/2006/relationships/diagramQuickStyle" Target="../diagrams/quickStyle3.xml"/><Relationship Id="rId9"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hyperlink" Target="https://drsirish.blogspot.com/2013/12/union-cabinet-clears-telangana.html" TargetMode="External"/><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hyperlink" Target="http://roadsiderazi.blogspot.com/2013/09/hyderabad-fantasy.html" TargetMode="External"/><Relationship Id="rId3" Type="http://schemas.openxmlformats.org/officeDocument/2006/relationships/hyperlink" Target="https://roadsiderazi.blogspot.com/2013/09/hyderabad-fantasy.html" TargetMode="External"/><Relationship Id="rId7" Type="http://schemas.openxmlformats.org/officeDocument/2006/relationships/image" Target="../media/image7.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hyperlink" Target="http://roadsiderazi.blogspot.com/2013/09/" TargetMode="External"/><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59.jpeg"/><Relationship Id="rId7" Type="http://schemas.openxmlformats.org/officeDocument/2006/relationships/diagramColors" Target="../diagrams/colors4.xml"/><Relationship Id="rId2" Type="http://schemas.openxmlformats.org/officeDocument/2006/relationships/image" Target="../media/image58.jpeg"/><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60.jpeg"/><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morningstarnews.org/2015/04/bones-broken-in-attack-on-evangelistic-gathering-in-telangana-state-india/" TargetMode="External"/><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www.flickr.com/photos/eustaquio/13761146535/" TargetMode="External"/><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hyperlink" Target="https://arvindpariti.blogspot.com/2013/01/eka-shila-nagaram-orugallu-warangal.html" TargetMode="External"/><Relationship Id="rId7"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hyperlink" Target="https://www.flickr.com/photos/hirsuteursus/2076057695/" TargetMode="External"/><Relationship Id="rId5" Type="http://schemas.openxmlformats.org/officeDocument/2006/relationships/image" Target="../media/image16.jpe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hyperlink" Target="https://www.flickr.com/photos/96835271@N00/3494381181/in/photolist-6jMBMp-54VNMh-54HPoV-54N1YC-54HNJK-54VPrE-54RLGZ-54RLoD-54VXLY-54VXvL-54RK9X-54VWGq-54VWr3-54VW1b-54VVB9-54VEso-54VFyu-54VJM9-54VN7f-54RpJZ-54VBUQ-54RAFZ-54VEC9-54RBdX-54VBks-54VMHw-54RvWP-54RvGX-54MYLh-54RoHp-54Rr38-54VGRG-54VVd9-54RvrP-54RqjM-54VByE-54Rrf8-54HMrT-54N1JL-54VzSQ-54RE9M-54VLaf-54VB5s-54RnGn-54VMno-54RGZv-54RFKa-54HN9g-54HKR6-54RqKH"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technofaq.org/posts/2018/10/visiting-hyderabad-on-business-tour-check-these-fabulous-stay-options/" TargetMode="External"/><Relationship Id="rId7" Type="http://schemas.openxmlformats.org/officeDocument/2006/relationships/diagramColors" Target="../diagrams/colors1.xml"/><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29.png"/><Relationship Id="rId4" Type="http://schemas.openxmlformats.org/officeDocument/2006/relationships/diagramData" Target="../diagrams/data1.xml"/><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4" descr="A collage of different images of buildings&#10;&#10;Description automatically generated">
            <a:extLst>
              <a:ext uri="{FF2B5EF4-FFF2-40B4-BE49-F238E27FC236}">
                <a16:creationId xmlns:a16="http://schemas.microsoft.com/office/drawing/2014/main" id="{EC3770A3-BDC6-9E01-1DE7-F19CB2D2B395}"/>
              </a:ext>
            </a:extLst>
          </p:cNvPr>
          <p:cNvPicPr>
            <a:picLocks noChangeAspect="1"/>
          </p:cNvPicPr>
          <p:nvPr/>
        </p:nvPicPr>
        <p:blipFill rotWithShape="1">
          <a:blip r:embed="rId2"/>
          <a:srcRect l="6362" t="9091" r="29002"/>
          <a:stretch/>
        </p:blipFill>
        <p:spPr>
          <a:xfrm>
            <a:off x="3523488" y="10"/>
            <a:ext cx="8668512" cy="6857990"/>
          </a:xfrm>
          <a:prstGeom prst="rect">
            <a:avLst/>
          </a:prstGeom>
        </p:spPr>
      </p:pic>
      <p:sp>
        <p:nvSpPr>
          <p:cNvPr id="68" name="Rectangle 6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95C51A39-E23F-668D-4033-09F9C5223D3C}"/>
              </a:ext>
            </a:extLst>
          </p:cNvPr>
          <p:cNvSpPr txBox="1"/>
          <p:nvPr/>
        </p:nvSpPr>
        <p:spPr>
          <a:xfrm>
            <a:off x="177474" y="4653320"/>
            <a:ext cx="6137641" cy="127230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77500" lnSpcReduction="20000"/>
          </a:bodyPr>
          <a:lstStyle/>
          <a:p>
            <a:pPr>
              <a:lnSpc>
                <a:spcPct val="90000"/>
              </a:lnSpc>
              <a:spcBef>
                <a:spcPct val="0"/>
              </a:spcBef>
              <a:spcAft>
                <a:spcPts val="600"/>
              </a:spcAft>
            </a:pPr>
            <a:r>
              <a:rPr lang="en-US" sz="4800" b="1">
                <a:solidFill>
                  <a:schemeClr val="bg1"/>
                </a:solidFill>
                <a:latin typeface="+mj-lt"/>
                <a:ea typeface="+mj-ea"/>
                <a:cs typeface="+mj-cs"/>
              </a:rPr>
              <a:t>Provide Insights For Telangana Tourism Department</a:t>
            </a:r>
            <a:endParaRPr lang="en-US" sz="4800">
              <a:solidFill>
                <a:schemeClr val="bg1"/>
              </a:solidFill>
              <a:latin typeface="+mj-lt"/>
              <a:ea typeface="+mj-ea"/>
              <a:cs typeface="+mj-cs"/>
            </a:endParaRPr>
          </a:p>
        </p:txBody>
      </p:sp>
      <p:sp>
        <p:nvSpPr>
          <p:cNvPr id="70" name="Rectangle 6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2" name="Rectangle 7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4" descr="A close up of a sign&#10;&#10;Description automatically generated">
            <a:extLst>
              <a:ext uri="{FF2B5EF4-FFF2-40B4-BE49-F238E27FC236}">
                <a16:creationId xmlns:a16="http://schemas.microsoft.com/office/drawing/2014/main" id="{4AB36A09-6D81-0DD0-A67C-2626B4215830}"/>
              </a:ext>
            </a:extLst>
          </p:cNvPr>
          <p:cNvPicPr>
            <a:picLocks noChangeAspect="1"/>
          </p:cNvPicPr>
          <p:nvPr/>
        </p:nvPicPr>
        <p:blipFill>
          <a:blip r:embed="rId3"/>
          <a:stretch>
            <a:fillRect/>
          </a:stretch>
        </p:blipFill>
        <p:spPr>
          <a:xfrm>
            <a:off x="439069" y="561438"/>
            <a:ext cx="2448521" cy="761952"/>
          </a:xfrm>
          <a:prstGeom prst="rect">
            <a:avLst/>
          </a:prstGeom>
        </p:spPr>
      </p:pic>
      <p:pic>
        <p:nvPicPr>
          <p:cNvPr id="38" name="Picture 15" descr="A map of india with a red area&#10;&#10;Description automatically generated">
            <a:extLst>
              <a:ext uri="{FF2B5EF4-FFF2-40B4-BE49-F238E27FC236}">
                <a16:creationId xmlns:a16="http://schemas.microsoft.com/office/drawing/2014/main" id="{5A5A3E93-4303-1B97-43DB-F43C1460C59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42239" y="1655117"/>
            <a:ext cx="2175334" cy="2479014"/>
          </a:xfrm>
          <a:prstGeom prst="rect">
            <a:avLst/>
          </a:prstGeom>
        </p:spPr>
      </p:pic>
      <p:sp>
        <p:nvSpPr>
          <p:cNvPr id="42" name="TextBox 41">
            <a:extLst>
              <a:ext uri="{FF2B5EF4-FFF2-40B4-BE49-F238E27FC236}">
                <a16:creationId xmlns:a16="http://schemas.microsoft.com/office/drawing/2014/main" id="{047DD1A0-D86C-5933-6420-68F0B0DDE7B3}"/>
              </a:ext>
            </a:extLst>
          </p:cNvPr>
          <p:cNvSpPr txBox="1"/>
          <p:nvPr/>
        </p:nvSpPr>
        <p:spPr>
          <a:xfrm>
            <a:off x="2084766" y="6010140"/>
            <a:ext cx="21330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solidFill>
                  <a:schemeClr val="bg1"/>
                </a:solidFill>
                <a:ea typeface="Calibri"/>
                <a:cs typeface="Calibri"/>
              </a:rPr>
              <a:t>-By Sourav Patro</a:t>
            </a:r>
            <a:endParaRPr lang="en-US" b="1" i="1" dirty="0">
              <a:solidFill>
                <a:schemeClr val="bg1"/>
              </a:solidFill>
            </a:endParaRPr>
          </a:p>
        </p:txBody>
      </p:sp>
    </p:spTree>
    <p:extLst>
      <p:ext uri="{BB962C8B-B14F-4D97-AF65-F5344CB8AC3E}">
        <p14:creationId xmlns:p14="http://schemas.microsoft.com/office/powerpoint/2010/main" val="3772526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extBox 3">
            <a:extLst>
              <a:ext uri="{FF2B5EF4-FFF2-40B4-BE49-F238E27FC236}">
                <a16:creationId xmlns:a16="http://schemas.microsoft.com/office/drawing/2014/main" id="{B880CAA5-C1CD-9C6F-996F-1117569E6B76}"/>
              </a:ext>
            </a:extLst>
          </p:cNvPr>
          <p:cNvSpPr txBox="1"/>
          <p:nvPr/>
        </p:nvSpPr>
        <p:spPr>
          <a:xfrm>
            <a:off x="838200" y="468113"/>
            <a:ext cx="4631033" cy="138310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2900" b="1" kern="1200">
                <a:solidFill>
                  <a:schemeClr val="bg1"/>
                </a:solidFill>
                <a:latin typeface="+mj-lt"/>
                <a:ea typeface="+mj-ea"/>
                <a:cs typeface="+mj-cs"/>
              </a:rPr>
              <a:t>Understanding the Trends and Insights of Foreign Tourists in Telangana</a:t>
            </a:r>
            <a:endParaRPr lang="en-US" sz="2900" kern="1200">
              <a:solidFill>
                <a:schemeClr val="bg1"/>
              </a:solidFill>
              <a:latin typeface="+mj-lt"/>
              <a:ea typeface="+mj-ea"/>
              <a:cs typeface="+mj-cs"/>
            </a:endParaRPr>
          </a:p>
        </p:txBody>
      </p:sp>
      <p:cxnSp>
        <p:nvCxnSpPr>
          <p:cNvPr id="150" name="Straight Connector 149">
            <a:extLst>
              <a:ext uri="{FF2B5EF4-FFF2-40B4-BE49-F238E27FC236}">
                <a16:creationId xmlns:a16="http://schemas.microsoft.com/office/drawing/2014/main" id="{DAE05351-315A-4BA9-A90A-FE5C949522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851222"/>
            <a:ext cx="54482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8B5EA45-B777-CA13-F7E6-3F9B429727F2}"/>
              </a:ext>
            </a:extLst>
          </p:cNvPr>
          <p:cNvSpPr txBox="1"/>
          <p:nvPr/>
        </p:nvSpPr>
        <p:spPr>
          <a:xfrm>
            <a:off x="838200" y="2120204"/>
            <a:ext cx="4631033" cy="257700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marL="285750" indent="-228600">
              <a:lnSpc>
                <a:spcPct val="90000"/>
              </a:lnSpc>
              <a:spcAft>
                <a:spcPts val="600"/>
              </a:spcAft>
              <a:buFont typeface="Arial" panose="020B0604020202020204" pitchFamily="34" charset="0"/>
              <a:buChar char="•"/>
            </a:pPr>
            <a:r>
              <a:rPr lang="en-US" sz="1400" dirty="0">
                <a:solidFill>
                  <a:schemeClr val="bg1"/>
                </a:solidFill>
              </a:rPr>
              <a:t>Hyderabad has earned its popularity as a favored destination among foreign visitors owing to its captivating blend of rich history, vibrant culture, and its status as a thriving hub for business and IT companies. </a:t>
            </a:r>
            <a:endParaRPr lang="en-US" sz="1400" dirty="0">
              <a:solidFill>
                <a:schemeClr val="bg1"/>
              </a:solidFill>
              <a:cs typeface="Calibri"/>
            </a:endParaRPr>
          </a:p>
          <a:p>
            <a:pPr marL="285750" indent="-228600">
              <a:lnSpc>
                <a:spcPct val="90000"/>
              </a:lnSpc>
              <a:spcAft>
                <a:spcPts val="600"/>
              </a:spcAft>
              <a:buFont typeface="Arial" panose="020B0604020202020204" pitchFamily="34" charset="0"/>
              <a:buChar char="•"/>
            </a:pPr>
            <a:r>
              <a:rPr lang="en-US" sz="1400" dirty="0">
                <a:solidFill>
                  <a:schemeClr val="bg1"/>
                </a:solidFill>
              </a:rPr>
              <a:t>Warangal, on the other hand, boasts a treasure trove of historical and architectural marvels, enticing travelers with its magnificent heritage. </a:t>
            </a:r>
            <a:endParaRPr lang="en-US" sz="1400" dirty="0">
              <a:solidFill>
                <a:schemeClr val="bg1"/>
              </a:solidFill>
              <a:cs typeface="Calibri"/>
            </a:endParaRPr>
          </a:p>
          <a:p>
            <a:pPr marL="285750" indent="-228600">
              <a:lnSpc>
                <a:spcPct val="90000"/>
              </a:lnSpc>
              <a:spcAft>
                <a:spcPts val="600"/>
              </a:spcAft>
              <a:buFont typeface="Arial" panose="020B0604020202020204" pitchFamily="34" charset="0"/>
              <a:buChar char="•"/>
            </a:pPr>
            <a:r>
              <a:rPr lang="en-US" sz="1400" dirty="0">
                <a:solidFill>
                  <a:schemeClr val="bg1"/>
                </a:solidFill>
              </a:rPr>
              <a:t>Meanwhile, Mahbubnagar beckons tourists with an array of delightful attractions, including the scenic </a:t>
            </a:r>
            <a:r>
              <a:rPr lang="en-US" sz="1400" dirty="0" err="1">
                <a:solidFill>
                  <a:schemeClr val="bg1"/>
                </a:solidFill>
              </a:rPr>
              <a:t>Koilsagar</a:t>
            </a:r>
            <a:r>
              <a:rPr lang="en-US" sz="1400" dirty="0">
                <a:solidFill>
                  <a:schemeClr val="bg1"/>
                </a:solidFill>
              </a:rPr>
              <a:t> Dam, the enchanting </a:t>
            </a:r>
            <a:r>
              <a:rPr lang="en-US" sz="1400" dirty="0" err="1">
                <a:solidFill>
                  <a:schemeClr val="bg1"/>
                </a:solidFill>
              </a:rPr>
              <a:t>Kollapur</a:t>
            </a:r>
            <a:r>
              <a:rPr lang="en-US" sz="1400" dirty="0">
                <a:solidFill>
                  <a:schemeClr val="bg1"/>
                </a:solidFill>
              </a:rPr>
              <a:t> Palace, and the ancient allure of the </a:t>
            </a:r>
            <a:r>
              <a:rPr lang="en-US" sz="1400" dirty="0" err="1">
                <a:solidFill>
                  <a:schemeClr val="bg1"/>
                </a:solidFill>
              </a:rPr>
              <a:t>Alampur</a:t>
            </a:r>
            <a:r>
              <a:rPr lang="en-US" sz="1400" dirty="0">
                <a:solidFill>
                  <a:schemeClr val="bg1"/>
                </a:solidFill>
              </a:rPr>
              <a:t> </a:t>
            </a:r>
            <a:r>
              <a:rPr lang="en-US" sz="1400" dirty="0" err="1">
                <a:solidFill>
                  <a:schemeClr val="bg1"/>
                </a:solidFill>
              </a:rPr>
              <a:t>Jogulamba</a:t>
            </a:r>
            <a:r>
              <a:rPr lang="en-US" sz="1400" dirty="0">
                <a:solidFill>
                  <a:schemeClr val="bg1"/>
                </a:solidFill>
              </a:rPr>
              <a:t> Temple. </a:t>
            </a:r>
            <a:endParaRPr lang="en-US" sz="1400" dirty="0">
              <a:solidFill>
                <a:schemeClr val="bg1"/>
              </a:solidFill>
              <a:cs typeface="Calibri"/>
            </a:endParaRPr>
          </a:p>
          <a:p>
            <a:pPr marL="285750" indent="-228600">
              <a:lnSpc>
                <a:spcPct val="90000"/>
              </a:lnSpc>
              <a:spcAft>
                <a:spcPts val="600"/>
              </a:spcAft>
              <a:buFont typeface="Arial" panose="020B0604020202020204" pitchFamily="34" charset="0"/>
              <a:buChar char="•"/>
            </a:pPr>
            <a:r>
              <a:rPr lang="en-US" sz="1400" dirty="0">
                <a:solidFill>
                  <a:schemeClr val="bg1"/>
                </a:solidFill>
              </a:rPr>
              <a:t>Each of these cities in Telangana, India, offers a unique and alluring experience for visitors.</a:t>
            </a:r>
            <a:endParaRPr lang="en-US" sz="1400" dirty="0">
              <a:solidFill>
                <a:schemeClr val="bg1"/>
              </a:solidFill>
              <a:cs typeface="Calibri"/>
            </a:endParaRPr>
          </a:p>
        </p:txBody>
      </p:sp>
      <p:pic>
        <p:nvPicPr>
          <p:cNvPr id="14" name="Picture 14" descr="A screenshot of a computer&#10;&#10;Description automatically generated">
            <a:extLst>
              <a:ext uri="{FF2B5EF4-FFF2-40B4-BE49-F238E27FC236}">
                <a16:creationId xmlns:a16="http://schemas.microsoft.com/office/drawing/2014/main" id="{E914C73E-7E5A-2FD4-ECEA-42AA009C2C26}"/>
              </a:ext>
            </a:extLst>
          </p:cNvPr>
          <p:cNvPicPr>
            <a:picLocks noChangeAspect="1"/>
          </p:cNvPicPr>
          <p:nvPr/>
        </p:nvPicPr>
        <p:blipFill>
          <a:blip r:embed="rId2"/>
          <a:stretch>
            <a:fillRect/>
          </a:stretch>
        </p:blipFill>
        <p:spPr>
          <a:xfrm>
            <a:off x="5689333" y="3928526"/>
            <a:ext cx="6502667" cy="2929474"/>
          </a:xfrm>
          <a:prstGeom prst="rect">
            <a:avLst/>
          </a:prstGeom>
        </p:spPr>
      </p:pic>
      <p:grpSp>
        <p:nvGrpSpPr>
          <p:cNvPr id="152" name="Group 151">
            <a:extLst>
              <a:ext uri="{FF2B5EF4-FFF2-40B4-BE49-F238E27FC236}">
                <a16:creationId xmlns:a16="http://schemas.microsoft.com/office/drawing/2014/main" id="{9D20816A-53A8-414B-9615-2877C10816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74779" y="1850813"/>
            <a:ext cx="4917221" cy="5007187"/>
            <a:chOff x="6833344" y="1502570"/>
            <a:chExt cx="4917221" cy="5007187"/>
          </a:xfrm>
        </p:grpSpPr>
        <p:cxnSp>
          <p:nvCxnSpPr>
            <p:cNvPr id="153" name="Straight Connector 152">
              <a:extLst>
                <a:ext uri="{FF2B5EF4-FFF2-40B4-BE49-F238E27FC236}">
                  <a16:creationId xmlns:a16="http://schemas.microsoft.com/office/drawing/2014/main" id="{49CC84F6-0A3D-42D4-84D1-34E857123F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6833344" y="1502570"/>
              <a:ext cx="0" cy="500718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76FD32F-1C07-4AF8-994F-CDC99B5D4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6836570" y="1502570"/>
              <a:ext cx="491399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3684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375B19E4-0108-41C4-8DB1-11BAE0B49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extBox 3">
            <a:extLst>
              <a:ext uri="{FF2B5EF4-FFF2-40B4-BE49-F238E27FC236}">
                <a16:creationId xmlns:a16="http://schemas.microsoft.com/office/drawing/2014/main" id="{8C78CC47-9A2C-1496-B23E-E0D9EA32F023}"/>
              </a:ext>
            </a:extLst>
          </p:cNvPr>
          <p:cNvSpPr txBox="1"/>
          <p:nvPr/>
        </p:nvSpPr>
        <p:spPr>
          <a:xfrm>
            <a:off x="-3222" y="2142727"/>
            <a:ext cx="5984914" cy="344169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1400">
                <a:solidFill>
                  <a:schemeClr val="bg1"/>
                </a:solidFill>
              </a:rPr>
              <a:t>Nagarkurnool exerts a magnetic pull on foreign tourists with its breathtaking natural beauty, offering them an array of adventure tourism opportunities and the chance to explore its mesmerizing wildlife sanctuaries. </a:t>
            </a:r>
          </a:p>
          <a:p>
            <a:pPr marL="285750" indent="-228600">
              <a:lnSpc>
                <a:spcPct val="90000"/>
              </a:lnSpc>
              <a:spcAft>
                <a:spcPts val="600"/>
              </a:spcAft>
              <a:buFont typeface="Arial" panose="020B0604020202020204" pitchFamily="34" charset="0"/>
              <a:buChar char="•"/>
            </a:pPr>
            <a:r>
              <a:rPr lang="en-US" sz="1400" dirty="0">
                <a:solidFill>
                  <a:schemeClr val="bg1"/>
                </a:solidFill>
              </a:rPr>
              <a:t>Meanwhile, </a:t>
            </a:r>
            <a:r>
              <a:rPr lang="en-US" sz="1400" dirty="0" err="1">
                <a:solidFill>
                  <a:schemeClr val="bg1"/>
                </a:solidFill>
              </a:rPr>
              <a:t>Jogulamba</a:t>
            </a:r>
            <a:r>
              <a:rPr lang="en-US" sz="1400" dirty="0">
                <a:solidFill>
                  <a:schemeClr val="bg1"/>
                </a:solidFill>
              </a:rPr>
              <a:t> Gadwal emerges as a sought-after destination for international visitors, enthralling them with its rich historical and cultural sites, showcasing unique handloom products, and being conveniently close to the vibrant city of Hyderabad. </a:t>
            </a:r>
          </a:p>
          <a:p>
            <a:pPr marL="285750" indent="-228600">
              <a:lnSpc>
                <a:spcPct val="90000"/>
              </a:lnSpc>
              <a:spcAft>
                <a:spcPts val="600"/>
              </a:spcAft>
              <a:buFont typeface="Arial" panose="020B0604020202020204" pitchFamily="34" charset="0"/>
              <a:buChar char="•"/>
            </a:pPr>
            <a:r>
              <a:rPr lang="en-US" sz="1400" dirty="0">
                <a:solidFill>
                  <a:schemeClr val="bg1"/>
                </a:solidFill>
              </a:rPr>
              <a:t>However, </a:t>
            </a:r>
            <a:r>
              <a:rPr lang="en-US" sz="1400" dirty="0" err="1">
                <a:solidFill>
                  <a:schemeClr val="bg1"/>
                </a:solidFill>
              </a:rPr>
              <a:t>Jangaon's</a:t>
            </a:r>
            <a:r>
              <a:rPr lang="en-US" sz="1400" dirty="0">
                <a:solidFill>
                  <a:schemeClr val="bg1"/>
                </a:solidFill>
              </a:rPr>
              <a:t> potential as a tourist hotspot remains untapped due to several challenges, including limited attractions, inadequate infrastructure, poor marketing efforts, insufficient accommodation facilities, and a lack of basic amenities and reliable transport services, leading to a disappointing growth in its tourism sector.</a:t>
            </a:r>
          </a:p>
        </p:txBody>
      </p:sp>
      <p:pic>
        <p:nvPicPr>
          <p:cNvPr id="6" name="Picture 6" descr="A pool with towers and a building with a blue sky&#10;&#10;Description automatically generated">
            <a:extLst>
              <a:ext uri="{FF2B5EF4-FFF2-40B4-BE49-F238E27FC236}">
                <a16:creationId xmlns:a16="http://schemas.microsoft.com/office/drawing/2014/main" id="{016CAFD1-8905-42DC-1AE2-45116E6B3987}"/>
              </a:ext>
            </a:extLst>
          </p:cNvPr>
          <p:cNvPicPr>
            <a:picLocks noChangeAspect="1"/>
          </p:cNvPicPr>
          <p:nvPr/>
        </p:nvPicPr>
        <p:blipFill rotWithShape="1">
          <a:blip r:embed="rId2"/>
          <a:srcRect l="5256" r="11064"/>
          <a:stretch/>
        </p:blipFill>
        <p:spPr>
          <a:xfrm>
            <a:off x="6438898" y="10"/>
            <a:ext cx="5753102" cy="6857990"/>
          </a:xfrm>
          <a:prstGeom prst="rect">
            <a:avLst/>
          </a:prstGeom>
        </p:spPr>
      </p:pic>
      <p:cxnSp>
        <p:nvCxnSpPr>
          <p:cNvPr id="141" name="Straight Connector 140">
            <a:extLst>
              <a:ext uri="{FF2B5EF4-FFF2-40B4-BE49-F238E27FC236}">
                <a16:creationId xmlns:a16="http://schemas.microsoft.com/office/drawing/2014/main" id="{C727A21A-62F5-405C-B7A5-439FD39932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8898"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641577A-888F-4E56-B9E4-CC57AC7B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95399" y="2026340"/>
            <a:ext cx="1089660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Picture 12" descr="A graph with green squares&#10;&#10;Description automatically generated">
            <a:extLst>
              <a:ext uri="{FF2B5EF4-FFF2-40B4-BE49-F238E27FC236}">
                <a16:creationId xmlns:a16="http://schemas.microsoft.com/office/drawing/2014/main" id="{E6336DA2-423B-006A-4626-9BA63D3CD9FB}"/>
              </a:ext>
            </a:extLst>
          </p:cNvPr>
          <p:cNvPicPr>
            <a:picLocks noChangeAspect="1"/>
          </p:cNvPicPr>
          <p:nvPr/>
        </p:nvPicPr>
        <p:blipFill>
          <a:blip r:embed="rId3"/>
          <a:stretch>
            <a:fillRect/>
          </a:stretch>
        </p:blipFill>
        <p:spPr>
          <a:xfrm>
            <a:off x="98738" y="4638605"/>
            <a:ext cx="3183228" cy="2152789"/>
          </a:xfrm>
          <a:prstGeom prst="rect">
            <a:avLst/>
          </a:prstGeom>
        </p:spPr>
      </p:pic>
      <p:pic>
        <p:nvPicPr>
          <p:cNvPr id="13" name="Picture 13" descr="A screenshot of a graph&#10;&#10;Description automatically generated">
            <a:extLst>
              <a:ext uri="{FF2B5EF4-FFF2-40B4-BE49-F238E27FC236}">
                <a16:creationId xmlns:a16="http://schemas.microsoft.com/office/drawing/2014/main" id="{E741CFC0-5B93-20FC-ED5F-5340676DD2C3}"/>
              </a:ext>
            </a:extLst>
          </p:cNvPr>
          <p:cNvPicPr>
            <a:picLocks noChangeAspect="1"/>
          </p:cNvPicPr>
          <p:nvPr/>
        </p:nvPicPr>
        <p:blipFill>
          <a:blip r:embed="rId4"/>
          <a:stretch>
            <a:fillRect/>
          </a:stretch>
        </p:blipFill>
        <p:spPr>
          <a:xfrm>
            <a:off x="3350654" y="4545131"/>
            <a:ext cx="2936383" cy="2200215"/>
          </a:xfrm>
          <a:prstGeom prst="rect">
            <a:avLst/>
          </a:prstGeom>
        </p:spPr>
      </p:pic>
    </p:spTree>
    <p:extLst>
      <p:ext uri="{BB962C8B-B14F-4D97-AF65-F5344CB8AC3E}">
        <p14:creationId xmlns:p14="http://schemas.microsoft.com/office/powerpoint/2010/main" val="3422562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extBox 3">
            <a:extLst>
              <a:ext uri="{FF2B5EF4-FFF2-40B4-BE49-F238E27FC236}">
                <a16:creationId xmlns:a16="http://schemas.microsoft.com/office/drawing/2014/main" id="{39B1619A-8941-83B6-5C94-A4E3A81C9DBF}"/>
              </a:ext>
            </a:extLst>
          </p:cNvPr>
          <p:cNvSpPr txBox="1"/>
          <p:nvPr/>
        </p:nvSpPr>
        <p:spPr>
          <a:xfrm>
            <a:off x="655566" y="1281893"/>
            <a:ext cx="4707671" cy="233451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1100" dirty="0">
                <a:solidFill>
                  <a:schemeClr val="bg1"/>
                </a:solidFill>
              </a:rPr>
              <a:t>Hyderabad, a prominent economic and cultural hub in South India, stands as a magnet for both domestic and international tourists, allured by its enchanting historical landmarks and bustling business centers. The city's rich heritage and modern vibrancy create an irresistible appeal.</a:t>
            </a:r>
          </a:p>
          <a:p>
            <a:pPr marL="285750" indent="-228600">
              <a:lnSpc>
                <a:spcPct val="90000"/>
              </a:lnSpc>
              <a:spcAft>
                <a:spcPts val="600"/>
              </a:spcAft>
              <a:buFont typeface="Arial" panose="020B0604020202020204" pitchFamily="34" charset="0"/>
              <a:buChar char="•"/>
            </a:pPr>
            <a:r>
              <a:rPr lang="en-US" sz="1100" dirty="0">
                <a:solidFill>
                  <a:schemeClr val="bg1"/>
                </a:solidFill>
              </a:rPr>
              <a:t>On the other hand, </a:t>
            </a:r>
            <a:r>
              <a:rPr lang="en-US" sz="1100" dirty="0" err="1">
                <a:solidFill>
                  <a:schemeClr val="bg1"/>
                </a:solidFill>
              </a:rPr>
              <a:t>Mulugu</a:t>
            </a:r>
            <a:r>
              <a:rPr lang="en-US" sz="1100" dirty="0">
                <a:solidFill>
                  <a:schemeClr val="bg1"/>
                </a:solidFill>
              </a:rPr>
              <a:t>, a district with a strikingly high ratio of domestic tourists to foreign tourists, owes its popularity to being a favored weekend getaway destination among locals, coupled with the presence of renowned Hindu temples that draw numerous visitors. </a:t>
            </a:r>
          </a:p>
          <a:p>
            <a:pPr marL="285750" indent="-228600">
              <a:lnSpc>
                <a:spcPct val="90000"/>
              </a:lnSpc>
              <a:spcAft>
                <a:spcPts val="600"/>
              </a:spcAft>
              <a:buFont typeface="Arial" panose="020B0604020202020204" pitchFamily="34" charset="0"/>
              <a:buChar char="•"/>
            </a:pPr>
            <a:r>
              <a:rPr lang="en-US" sz="1100" dirty="0">
                <a:solidFill>
                  <a:schemeClr val="bg1"/>
                </a:solidFill>
              </a:rPr>
              <a:t>As for Nirmal, it exhibits the lowest Domestic to foreign tourist ratio, indicating relatively limited attraction for international travelers, while still maintaining some allure for domestic visitors.</a:t>
            </a:r>
          </a:p>
        </p:txBody>
      </p:sp>
      <p:pic>
        <p:nvPicPr>
          <p:cNvPr id="3" name="Picture 4" descr="A drawing of a street with buildings and cars&#10;&#10;Description automatically generated">
            <a:extLst>
              <a:ext uri="{FF2B5EF4-FFF2-40B4-BE49-F238E27FC236}">
                <a16:creationId xmlns:a16="http://schemas.microsoft.com/office/drawing/2014/main" id="{BA975B04-075B-A541-4348-493E251068DE}"/>
              </a:ext>
            </a:extLst>
          </p:cNvPr>
          <p:cNvPicPr>
            <a:picLocks noChangeAspect="1"/>
          </p:cNvPicPr>
          <p:nvPr/>
        </p:nvPicPr>
        <p:blipFill rotWithShape="1">
          <a:blip r:embed="rId2"/>
          <a:srcRect l="27474" r="6872" b="-1"/>
          <a:stretch/>
        </p:blipFill>
        <p:spPr>
          <a:xfrm>
            <a:off x="6735467" y="977900"/>
            <a:ext cx="5037433" cy="4826000"/>
          </a:xfrm>
          <a:prstGeom prst="rect">
            <a:avLst/>
          </a:prstGeom>
        </p:spPr>
      </p:pic>
      <p:sp>
        <p:nvSpPr>
          <p:cNvPr id="95" name="Rectangle 94">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screenshot of a graph&#10;&#10;Description automatically generated">
            <a:extLst>
              <a:ext uri="{FF2B5EF4-FFF2-40B4-BE49-F238E27FC236}">
                <a16:creationId xmlns:a16="http://schemas.microsoft.com/office/drawing/2014/main" id="{E0AB5B13-0882-6AF0-F1C1-3893B43AA8DF}"/>
              </a:ext>
            </a:extLst>
          </p:cNvPr>
          <p:cNvPicPr>
            <a:picLocks noChangeAspect="1"/>
          </p:cNvPicPr>
          <p:nvPr/>
        </p:nvPicPr>
        <p:blipFill>
          <a:blip r:embed="rId3"/>
          <a:stretch>
            <a:fillRect/>
          </a:stretch>
        </p:blipFill>
        <p:spPr>
          <a:xfrm>
            <a:off x="785611" y="3257279"/>
            <a:ext cx="5952185" cy="2350399"/>
          </a:xfrm>
          <a:prstGeom prst="rect">
            <a:avLst/>
          </a:prstGeom>
        </p:spPr>
      </p:pic>
    </p:spTree>
    <p:extLst>
      <p:ext uri="{BB962C8B-B14F-4D97-AF65-F5344CB8AC3E}">
        <p14:creationId xmlns:p14="http://schemas.microsoft.com/office/powerpoint/2010/main" val="2791636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extBox 1">
            <a:extLst>
              <a:ext uri="{FF2B5EF4-FFF2-40B4-BE49-F238E27FC236}">
                <a16:creationId xmlns:a16="http://schemas.microsoft.com/office/drawing/2014/main" id="{B7562181-8BB1-4FBD-5284-1A9187A54351}"/>
              </a:ext>
            </a:extLst>
          </p:cNvPr>
          <p:cNvSpPr txBox="1"/>
          <p:nvPr/>
        </p:nvSpPr>
        <p:spPr>
          <a:xfrm>
            <a:off x="-3219" y="669925"/>
            <a:ext cx="6099219" cy="134702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400" b="1" kern="1200">
                <a:solidFill>
                  <a:schemeClr val="bg1"/>
                </a:solidFill>
                <a:latin typeface="+mj-lt"/>
                <a:ea typeface="+mj-ea"/>
                <a:cs typeface="+mj-cs"/>
              </a:rPr>
              <a:t>Analyzing Hyderabad</a:t>
            </a:r>
            <a:endParaRPr lang="en-US" sz="4400" kern="1200">
              <a:solidFill>
                <a:schemeClr val="bg1"/>
              </a:solidFill>
              <a:latin typeface="+mj-lt"/>
              <a:ea typeface="+mj-ea"/>
              <a:cs typeface="+mj-cs"/>
            </a:endParaRPr>
          </a:p>
        </p:txBody>
      </p:sp>
      <p:cxnSp>
        <p:nvCxnSpPr>
          <p:cNvPr id="115" name="Straight Connector 114">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8601F84-4B09-6E52-61E6-E7085B5BBBA2}"/>
              </a:ext>
            </a:extLst>
          </p:cNvPr>
          <p:cNvSpPr txBox="1"/>
          <p:nvPr/>
        </p:nvSpPr>
        <p:spPr>
          <a:xfrm>
            <a:off x="-3219" y="2288833"/>
            <a:ext cx="7494430" cy="371157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1400">
                <a:solidFill>
                  <a:schemeClr val="bg1"/>
                </a:solidFill>
              </a:rPr>
              <a:t>The peak months of foreign visitors in Hyderabad (December to February) are fueled by the pleasant winter weather, affordable airfare and hotel rates, and captivating events like the Hyderabad Literary Festival and International Kite Festival. </a:t>
            </a:r>
          </a:p>
          <a:p>
            <a:pPr marL="285750" indent="-228600">
              <a:lnSpc>
                <a:spcPct val="90000"/>
              </a:lnSpc>
              <a:spcAft>
                <a:spcPts val="600"/>
              </a:spcAft>
              <a:buFont typeface="Arial" panose="020B0604020202020204" pitchFamily="34" charset="0"/>
              <a:buChar char="•"/>
            </a:pPr>
            <a:r>
              <a:rPr lang="en-US" sz="1400">
                <a:solidFill>
                  <a:schemeClr val="bg1"/>
                </a:solidFill>
              </a:rPr>
              <a:t>These factors create an enticing environment for international travelers to explore the city's rich cultural heritage. However, domestic tourism experiences a lull in February and March due to the hot and dry weather, while September sees a decline due to monsoon disruptions and school schedules. </a:t>
            </a:r>
          </a:p>
          <a:p>
            <a:pPr marL="285750" indent="-228600">
              <a:lnSpc>
                <a:spcPct val="90000"/>
              </a:lnSpc>
              <a:spcAft>
                <a:spcPts val="600"/>
              </a:spcAft>
              <a:buFont typeface="Arial" panose="020B0604020202020204" pitchFamily="34" charset="0"/>
              <a:buChar char="•"/>
            </a:pPr>
            <a:r>
              <a:rPr lang="en-US" sz="1400">
                <a:solidFill>
                  <a:schemeClr val="bg1"/>
                </a:solidFill>
              </a:rPr>
              <a:t>Despite the challenges, Hyderabad's charm remains a major draw for both foreign and domestic tourists, with its unique blend of history, culture, and modernity.</a:t>
            </a:r>
          </a:p>
        </p:txBody>
      </p:sp>
      <p:pic>
        <p:nvPicPr>
          <p:cNvPr id="6" name="Picture 6" descr="A poster of a statue in front of a building&#10;&#10;Description automatically generated">
            <a:extLst>
              <a:ext uri="{FF2B5EF4-FFF2-40B4-BE49-F238E27FC236}">
                <a16:creationId xmlns:a16="http://schemas.microsoft.com/office/drawing/2014/main" id="{14211698-D37F-32D3-1A63-6CA0DF6B1305}"/>
              </a:ext>
            </a:extLst>
          </p:cNvPr>
          <p:cNvPicPr>
            <a:picLocks noChangeAspect="1"/>
          </p:cNvPicPr>
          <p:nvPr/>
        </p:nvPicPr>
        <p:blipFill rotWithShape="1">
          <a:blip r:embed="rId2"/>
          <a:srcRect l="13183" r="6032" b="-1"/>
          <a:stretch/>
        </p:blipFill>
        <p:spPr>
          <a:xfrm>
            <a:off x="7629727" y="421523"/>
            <a:ext cx="4562263" cy="6014941"/>
          </a:xfrm>
          <a:prstGeom prst="rect">
            <a:avLst/>
          </a:prstGeom>
        </p:spPr>
      </p:pic>
      <p:cxnSp>
        <p:nvCxnSpPr>
          <p:cNvPr id="117" name="Straight Connector 116">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9" descr="A graph with numbers and a green line&#10;&#10;Description automatically generated">
            <a:extLst>
              <a:ext uri="{FF2B5EF4-FFF2-40B4-BE49-F238E27FC236}">
                <a16:creationId xmlns:a16="http://schemas.microsoft.com/office/drawing/2014/main" id="{5D513AB3-004B-527E-8DC6-63A79F5611C0}"/>
              </a:ext>
            </a:extLst>
          </p:cNvPr>
          <p:cNvPicPr>
            <a:picLocks noChangeAspect="1"/>
          </p:cNvPicPr>
          <p:nvPr/>
        </p:nvPicPr>
        <p:blipFill>
          <a:blip r:embed="rId3"/>
          <a:stretch>
            <a:fillRect/>
          </a:stretch>
        </p:blipFill>
        <p:spPr>
          <a:xfrm>
            <a:off x="141668" y="4442440"/>
            <a:ext cx="7401059" cy="2362669"/>
          </a:xfrm>
          <a:prstGeom prst="rect">
            <a:avLst/>
          </a:prstGeom>
        </p:spPr>
      </p:pic>
    </p:spTree>
    <p:extLst>
      <p:ext uri="{BB962C8B-B14F-4D97-AF65-F5344CB8AC3E}">
        <p14:creationId xmlns:p14="http://schemas.microsoft.com/office/powerpoint/2010/main" val="740321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375B19E4-0108-41C4-8DB1-11BAE0B49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TextBox 2">
            <a:extLst>
              <a:ext uri="{FF2B5EF4-FFF2-40B4-BE49-F238E27FC236}">
                <a16:creationId xmlns:a16="http://schemas.microsoft.com/office/drawing/2014/main" id="{C3B54F85-A4F3-0D02-E0E9-5673FE94F3BE}"/>
              </a:ext>
            </a:extLst>
          </p:cNvPr>
          <p:cNvSpPr txBox="1"/>
          <p:nvPr/>
        </p:nvSpPr>
        <p:spPr>
          <a:xfrm>
            <a:off x="71905" y="2153459"/>
            <a:ext cx="6306886" cy="3441692"/>
          </a:xfrm>
          <a:prstGeom prst="rect">
            <a:avLst/>
          </a:prstGeom>
        </p:spPr>
        <p:txBody>
          <a:bodyPr rot="0" spcFirstLastPara="0" vert="horz" lIns="91440" tIns="45720" rIns="91440" bIns="45720" numCol="1" spcCol="0" rtlCol="0" fromWordArt="0" anchor="t"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28600">
              <a:lnSpc>
                <a:spcPct val="90000"/>
              </a:lnSpc>
              <a:spcAft>
                <a:spcPts val="600"/>
              </a:spcAft>
              <a:buFont typeface="Arial" panose="020B0604020202020204" pitchFamily="34" charset="0"/>
              <a:buChar char="•"/>
            </a:pPr>
            <a:r>
              <a:rPr lang="en-US" sz="1400" dirty="0">
                <a:solidFill>
                  <a:schemeClr val="bg1"/>
                </a:solidFill>
              </a:rPr>
              <a:t>Rajanna </a:t>
            </a:r>
            <a:r>
              <a:rPr lang="en-US" sz="1400" dirty="0" err="1">
                <a:solidFill>
                  <a:schemeClr val="bg1"/>
                </a:solidFill>
              </a:rPr>
              <a:t>Sircilla</a:t>
            </a:r>
            <a:r>
              <a:rPr lang="en-US" sz="1400" dirty="0">
                <a:solidFill>
                  <a:schemeClr val="bg1"/>
                </a:solidFill>
              </a:rPr>
              <a:t> experiences a significant population-to-tourist footfall ratio, owing to its flourishing handloom industry, prominent attractions like the Kargil Park and the historical </a:t>
            </a:r>
            <a:r>
              <a:rPr lang="en-US" sz="1400" dirty="0" err="1">
                <a:solidFill>
                  <a:schemeClr val="bg1"/>
                </a:solidFill>
              </a:rPr>
              <a:t>Sircilla</a:t>
            </a:r>
            <a:r>
              <a:rPr lang="en-US" sz="1400" dirty="0">
                <a:solidFill>
                  <a:schemeClr val="bg1"/>
                </a:solidFill>
              </a:rPr>
              <a:t> Fort, and a sizable local population that contributes to tourist interest. Similarly, </a:t>
            </a:r>
            <a:r>
              <a:rPr lang="en-US" sz="1400" dirty="0" err="1">
                <a:solidFill>
                  <a:schemeClr val="bg1"/>
                </a:solidFill>
              </a:rPr>
              <a:t>Bhadradri</a:t>
            </a:r>
            <a:r>
              <a:rPr lang="en-US" sz="1400" dirty="0">
                <a:solidFill>
                  <a:schemeClr val="bg1"/>
                </a:solidFill>
              </a:rPr>
              <a:t> </a:t>
            </a:r>
            <a:r>
              <a:rPr lang="en-US" sz="1400" dirty="0" err="1">
                <a:solidFill>
                  <a:schemeClr val="bg1"/>
                </a:solidFill>
              </a:rPr>
              <a:t>Kothagudem</a:t>
            </a:r>
            <a:r>
              <a:rPr lang="en-US" sz="1400" dirty="0">
                <a:solidFill>
                  <a:schemeClr val="bg1"/>
                </a:solidFill>
              </a:rPr>
              <a:t> enjoys a substantial influx of tourists due to the presence of the </a:t>
            </a:r>
            <a:r>
              <a:rPr lang="en-US" sz="1400" dirty="0" err="1">
                <a:solidFill>
                  <a:schemeClr val="bg1"/>
                </a:solidFill>
              </a:rPr>
              <a:t>Kothagudem</a:t>
            </a:r>
            <a:r>
              <a:rPr lang="en-US" sz="1400" dirty="0">
                <a:solidFill>
                  <a:schemeClr val="bg1"/>
                </a:solidFill>
              </a:rPr>
              <a:t> Thermal Power Station and the alluring </a:t>
            </a:r>
            <a:r>
              <a:rPr lang="en-US" sz="1400" dirty="0" err="1">
                <a:solidFill>
                  <a:schemeClr val="bg1"/>
                </a:solidFill>
              </a:rPr>
              <a:t>Kinnerasani</a:t>
            </a:r>
            <a:r>
              <a:rPr lang="en-US" sz="1400" dirty="0">
                <a:solidFill>
                  <a:schemeClr val="bg1"/>
                </a:solidFill>
              </a:rPr>
              <a:t> Wildlife Sanctuary, further augmented by its own sizable population.</a:t>
            </a:r>
            <a:endParaRPr lang="en-US" sz="1400" dirty="0">
              <a:solidFill>
                <a:schemeClr val="bg1"/>
              </a:solidFill>
              <a:cs typeface="Calibri"/>
            </a:endParaRPr>
          </a:p>
          <a:p>
            <a:pPr indent="-228600">
              <a:lnSpc>
                <a:spcPct val="90000"/>
              </a:lnSpc>
              <a:spcAft>
                <a:spcPts val="600"/>
              </a:spcAft>
              <a:buFont typeface="Arial" panose="020B0604020202020204" pitchFamily="34" charset="0"/>
              <a:buChar char="•"/>
            </a:pPr>
            <a:endParaRPr lang="en-US" sz="1400" dirty="0">
              <a:solidFill>
                <a:schemeClr val="bg1"/>
              </a:solidFill>
              <a:cs typeface="Calibri"/>
            </a:endParaRPr>
          </a:p>
          <a:p>
            <a:pPr indent="-228600">
              <a:lnSpc>
                <a:spcPct val="90000"/>
              </a:lnSpc>
              <a:spcAft>
                <a:spcPts val="600"/>
              </a:spcAft>
              <a:buFont typeface="Arial" panose="020B0604020202020204" pitchFamily="34" charset="0"/>
              <a:buChar char="•"/>
            </a:pPr>
            <a:r>
              <a:rPr lang="en-US" sz="1400" dirty="0">
                <a:solidFill>
                  <a:schemeClr val="bg1"/>
                </a:solidFill>
              </a:rPr>
              <a:t>However, </a:t>
            </a:r>
            <a:r>
              <a:rPr lang="en-US" sz="1400" dirty="0" err="1">
                <a:solidFill>
                  <a:schemeClr val="bg1"/>
                </a:solidFill>
              </a:rPr>
              <a:t>Kamareddy</a:t>
            </a:r>
            <a:r>
              <a:rPr lang="en-US" sz="1400" dirty="0">
                <a:solidFill>
                  <a:schemeClr val="bg1"/>
                </a:solidFill>
              </a:rPr>
              <a:t>, </a:t>
            </a:r>
            <a:r>
              <a:rPr lang="en-US" sz="1400" dirty="0" err="1">
                <a:solidFill>
                  <a:schemeClr val="bg1"/>
                </a:solidFill>
              </a:rPr>
              <a:t>Medchal</a:t>
            </a:r>
            <a:r>
              <a:rPr lang="en-US" sz="1400" dirty="0">
                <a:solidFill>
                  <a:schemeClr val="bg1"/>
                </a:solidFill>
              </a:rPr>
              <a:t>, Ranga Reddy, </a:t>
            </a:r>
            <a:r>
              <a:rPr lang="en-US" sz="1400" dirty="0" err="1">
                <a:solidFill>
                  <a:schemeClr val="bg1"/>
                </a:solidFill>
              </a:rPr>
              <a:t>Suryapet</a:t>
            </a:r>
            <a:r>
              <a:rPr lang="en-US" sz="1400" dirty="0">
                <a:solidFill>
                  <a:schemeClr val="bg1"/>
                </a:solidFill>
              </a:rPr>
              <a:t>, and </a:t>
            </a:r>
            <a:r>
              <a:rPr lang="en-US" sz="1400" dirty="0" err="1">
                <a:solidFill>
                  <a:schemeClr val="bg1"/>
                </a:solidFill>
              </a:rPr>
              <a:t>Vikarabad</a:t>
            </a:r>
            <a:r>
              <a:rPr lang="en-US" sz="1400" dirty="0">
                <a:solidFill>
                  <a:schemeClr val="bg1"/>
                </a:solidFill>
              </a:rPr>
              <a:t> present a different scenario, exhibiting a relatively low population-to-tourist footfall ratio. This can be attributed to their limited tourist attractions, inadequate infrastructure, and basic amenities. These regions, though possessing their own unique charm, may lack the widespread appeal and facilities that draw a larger number of visitors.</a:t>
            </a:r>
            <a:endParaRPr lang="en-US" sz="1400" dirty="0">
              <a:solidFill>
                <a:schemeClr val="bg1"/>
              </a:solidFill>
              <a:cs typeface="Calibri"/>
            </a:endParaRPr>
          </a:p>
        </p:txBody>
      </p:sp>
      <p:pic>
        <p:nvPicPr>
          <p:cNvPr id="4" name="Picture 4" descr="A drawing of Charminar with towers&#10;&#10;Description automatically generated">
            <a:extLst>
              <a:ext uri="{FF2B5EF4-FFF2-40B4-BE49-F238E27FC236}">
                <a16:creationId xmlns:a16="http://schemas.microsoft.com/office/drawing/2014/main" id="{42052C12-15DF-A7D5-924B-F47CCB8438E1}"/>
              </a:ext>
            </a:extLst>
          </p:cNvPr>
          <p:cNvPicPr>
            <a:picLocks noChangeAspect="1"/>
          </p:cNvPicPr>
          <p:nvPr/>
        </p:nvPicPr>
        <p:blipFill rotWithShape="1">
          <a:blip r:embed="rId2"/>
          <a:srcRect t="4197" r="2" b="2"/>
          <a:stretch/>
        </p:blipFill>
        <p:spPr>
          <a:xfrm>
            <a:off x="6438898" y="1346358"/>
            <a:ext cx="5753102" cy="5511642"/>
          </a:xfrm>
          <a:prstGeom prst="rect">
            <a:avLst/>
          </a:prstGeom>
        </p:spPr>
      </p:pic>
      <p:cxnSp>
        <p:nvCxnSpPr>
          <p:cNvPr id="106" name="Straight Connector 105">
            <a:extLst>
              <a:ext uri="{FF2B5EF4-FFF2-40B4-BE49-F238E27FC236}">
                <a16:creationId xmlns:a16="http://schemas.microsoft.com/office/drawing/2014/main" id="{C727A21A-62F5-405C-B7A5-439FD39932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641577A-888F-4E56-B9E4-CC57AC7B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95399" y="2026340"/>
            <a:ext cx="1089660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Picture 7" descr="A close up of a graph&#10;&#10;Description automatically generated">
            <a:extLst>
              <a:ext uri="{FF2B5EF4-FFF2-40B4-BE49-F238E27FC236}">
                <a16:creationId xmlns:a16="http://schemas.microsoft.com/office/drawing/2014/main" id="{732BA9B1-B0B6-6752-9BF9-8792543203B0}"/>
              </a:ext>
            </a:extLst>
          </p:cNvPr>
          <p:cNvPicPr>
            <a:picLocks noChangeAspect="1"/>
          </p:cNvPicPr>
          <p:nvPr/>
        </p:nvPicPr>
        <p:blipFill>
          <a:blip r:embed="rId3"/>
          <a:stretch>
            <a:fillRect/>
          </a:stretch>
        </p:blipFill>
        <p:spPr>
          <a:xfrm>
            <a:off x="152400" y="4631880"/>
            <a:ext cx="6284890" cy="2198436"/>
          </a:xfrm>
          <a:prstGeom prst="rect">
            <a:avLst/>
          </a:prstGeom>
        </p:spPr>
      </p:pic>
    </p:spTree>
    <p:extLst>
      <p:ext uri="{BB962C8B-B14F-4D97-AF65-F5344CB8AC3E}">
        <p14:creationId xmlns:p14="http://schemas.microsoft.com/office/powerpoint/2010/main" val="2603328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3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43" name="Straight Connector 36">
            <a:extLst>
              <a:ext uri="{FF2B5EF4-FFF2-40B4-BE49-F238E27FC236}">
                <a16:creationId xmlns:a16="http://schemas.microsoft.com/office/drawing/2014/main" id="{DAE05351-315A-4BA9-A90A-FE5C949522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851222"/>
            <a:ext cx="54482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7D13888-F8C7-595C-D992-668E747422B8}"/>
              </a:ext>
            </a:extLst>
          </p:cNvPr>
          <p:cNvSpPr txBox="1"/>
          <p:nvPr/>
        </p:nvSpPr>
        <p:spPr>
          <a:xfrm>
            <a:off x="76201" y="1969951"/>
            <a:ext cx="6294553" cy="257700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400" dirty="0">
                <a:solidFill>
                  <a:schemeClr val="bg1"/>
                </a:solidFill>
              </a:rPr>
              <a:t>Hyderabad experiences a surge in foreign visitor arrivals during the months of December, January, and February, primarily due to the city's pleasant weather, vibrant cultural events, and festive celebrations. The holiday season in numerous countries also contributes to the increased appeal for international tourists during this period.</a:t>
            </a:r>
            <a:endParaRPr lang="en-US" sz="1400" dirty="0">
              <a:solidFill>
                <a:schemeClr val="bg1"/>
              </a:solidFill>
              <a:cs typeface="Calibri"/>
            </a:endParaRPr>
          </a:p>
          <a:p>
            <a:pPr indent="-228600">
              <a:lnSpc>
                <a:spcPct val="90000"/>
              </a:lnSpc>
              <a:spcAft>
                <a:spcPts val="600"/>
              </a:spcAft>
              <a:buFont typeface="Arial" panose="020B0604020202020204" pitchFamily="34" charset="0"/>
              <a:buChar char="•"/>
            </a:pPr>
            <a:endParaRPr lang="en-US" sz="1400" dirty="0">
              <a:solidFill>
                <a:schemeClr val="bg1"/>
              </a:solidFill>
              <a:cs typeface="Calibri"/>
            </a:endParaRPr>
          </a:p>
          <a:p>
            <a:pPr indent="-228600">
              <a:lnSpc>
                <a:spcPct val="90000"/>
              </a:lnSpc>
              <a:spcAft>
                <a:spcPts val="600"/>
              </a:spcAft>
              <a:buFont typeface="Arial" panose="020B0604020202020204" pitchFamily="34" charset="0"/>
              <a:buChar char="•"/>
            </a:pPr>
            <a:r>
              <a:rPr lang="en-US" sz="1400" dirty="0">
                <a:solidFill>
                  <a:schemeClr val="bg1"/>
                </a:solidFill>
              </a:rPr>
              <a:t>Conversely, the months of May, April, and June witness a decline in foreign tourist footfall, as the hot and humid weather makes these months less attractive for travel. Moreover, these months coincide with summer holidays in many countries, prompting a decrease in foreign visitors to Hyderabad.</a:t>
            </a:r>
            <a:endParaRPr lang="en-US" sz="1400" dirty="0">
              <a:solidFill>
                <a:schemeClr val="bg1"/>
              </a:solidFill>
              <a:cs typeface="Calibri"/>
            </a:endParaRPr>
          </a:p>
        </p:txBody>
      </p:sp>
      <p:pic>
        <p:nvPicPr>
          <p:cNvPr id="5" name="Picture 5">
            <a:extLst>
              <a:ext uri="{FF2B5EF4-FFF2-40B4-BE49-F238E27FC236}">
                <a16:creationId xmlns:a16="http://schemas.microsoft.com/office/drawing/2014/main" id="{970D05BF-F7D0-DABC-A8BC-2F2EDEB25867}"/>
              </a:ext>
            </a:extLst>
          </p:cNvPr>
          <p:cNvPicPr>
            <a:picLocks noChangeAspect="1"/>
          </p:cNvPicPr>
          <p:nvPr/>
        </p:nvPicPr>
        <p:blipFill rotWithShape="1">
          <a:blip r:embed="rId2"/>
          <a:srcRect l="12585" r="7645"/>
          <a:stretch/>
        </p:blipFill>
        <p:spPr>
          <a:xfrm>
            <a:off x="6515727" y="1159668"/>
            <a:ext cx="5676273" cy="5698332"/>
          </a:xfrm>
          <a:prstGeom prst="rect">
            <a:avLst/>
          </a:prstGeom>
        </p:spPr>
      </p:pic>
      <p:grpSp>
        <p:nvGrpSpPr>
          <p:cNvPr id="39" name="Group 38">
            <a:extLst>
              <a:ext uri="{FF2B5EF4-FFF2-40B4-BE49-F238E27FC236}">
                <a16:creationId xmlns:a16="http://schemas.microsoft.com/office/drawing/2014/main" id="{9D20816A-53A8-414B-9615-2877C10816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74779" y="1850813"/>
            <a:ext cx="4917221" cy="5007187"/>
            <a:chOff x="6833344" y="1502570"/>
            <a:chExt cx="4917221" cy="5007187"/>
          </a:xfrm>
        </p:grpSpPr>
        <p:cxnSp>
          <p:nvCxnSpPr>
            <p:cNvPr id="40" name="Straight Connector 39">
              <a:extLst>
                <a:ext uri="{FF2B5EF4-FFF2-40B4-BE49-F238E27FC236}">
                  <a16:creationId xmlns:a16="http://schemas.microsoft.com/office/drawing/2014/main" id="{49CC84F6-0A3D-42D4-84D1-34E857123F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6833344" y="1502570"/>
              <a:ext cx="0" cy="500718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76FD32F-1C07-4AF8-994F-CDC99B5D4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6836570" y="1502570"/>
              <a:ext cx="491399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3" name="Picture 13" descr="A screenshot of a computer&#10;&#10;Description automatically generated">
            <a:extLst>
              <a:ext uri="{FF2B5EF4-FFF2-40B4-BE49-F238E27FC236}">
                <a16:creationId xmlns:a16="http://schemas.microsoft.com/office/drawing/2014/main" id="{D30A11FA-0885-B317-EC57-8B31F7F48297}"/>
              </a:ext>
            </a:extLst>
          </p:cNvPr>
          <p:cNvPicPr>
            <a:picLocks noChangeAspect="1"/>
          </p:cNvPicPr>
          <p:nvPr/>
        </p:nvPicPr>
        <p:blipFill>
          <a:blip r:embed="rId3"/>
          <a:stretch>
            <a:fillRect/>
          </a:stretch>
        </p:blipFill>
        <p:spPr>
          <a:xfrm>
            <a:off x="2146" y="4081514"/>
            <a:ext cx="3215426" cy="2665956"/>
          </a:xfrm>
          <a:prstGeom prst="rect">
            <a:avLst/>
          </a:prstGeom>
        </p:spPr>
      </p:pic>
      <p:pic>
        <p:nvPicPr>
          <p:cNvPr id="14" name="Picture 15" descr="A screenshot of a computer&#10;&#10;Description automatically generated">
            <a:extLst>
              <a:ext uri="{FF2B5EF4-FFF2-40B4-BE49-F238E27FC236}">
                <a16:creationId xmlns:a16="http://schemas.microsoft.com/office/drawing/2014/main" id="{A029FF77-2926-6FA8-98DA-36E972418D65}"/>
              </a:ext>
            </a:extLst>
          </p:cNvPr>
          <p:cNvPicPr>
            <a:picLocks noChangeAspect="1"/>
          </p:cNvPicPr>
          <p:nvPr/>
        </p:nvPicPr>
        <p:blipFill>
          <a:blip r:embed="rId4"/>
          <a:stretch>
            <a:fillRect/>
          </a:stretch>
        </p:blipFill>
        <p:spPr>
          <a:xfrm>
            <a:off x="3050146" y="4071413"/>
            <a:ext cx="3204692" cy="2632498"/>
          </a:xfrm>
          <a:prstGeom prst="rect">
            <a:avLst/>
          </a:prstGeom>
        </p:spPr>
      </p:pic>
    </p:spTree>
    <p:extLst>
      <p:ext uri="{BB962C8B-B14F-4D97-AF65-F5344CB8AC3E}">
        <p14:creationId xmlns:p14="http://schemas.microsoft.com/office/powerpoint/2010/main" val="4276005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0" name="Rectangle 59">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6" name="TextBox 5">
            <a:extLst>
              <a:ext uri="{FF2B5EF4-FFF2-40B4-BE49-F238E27FC236}">
                <a16:creationId xmlns:a16="http://schemas.microsoft.com/office/drawing/2014/main" id="{3706E8B2-1DD4-5036-3591-244C16122FB7}"/>
              </a:ext>
            </a:extLst>
          </p:cNvPr>
          <p:cNvGraphicFramePr/>
          <p:nvPr>
            <p:extLst>
              <p:ext uri="{D42A27DB-BD31-4B8C-83A1-F6EECF244321}">
                <p14:modId xmlns:p14="http://schemas.microsoft.com/office/powerpoint/2010/main" val="553192580"/>
              </p:ext>
            </p:extLst>
          </p:nvPr>
        </p:nvGraphicFramePr>
        <p:xfrm>
          <a:off x="654312" y="1771680"/>
          <a:ext cx="5717073" cy="2680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1" name="Picture 81" descr="A graph of a number of visitors&#10;&#10;Description automatically generated">
            <a:extLst>
              <a:ext uri="{FF2B5EF4-FFF2-40B4-BE49-F238E27FC236}">
                <a16:creationId xmlns:a16="http://schemas.microsoft.com/office/drawing/2014/main" id="{46BC56E8-129C-8599-1408-DC9AFF90A25A}"/>
              </a:ext>
            </a:extLst>
          </p:cNvPr>
          <p:cNvPicPr>
            <a:picLocks noChangeAspect="1"/>
          </p:cNvPicPr>
          <p:nvPr/>
        </p:nvPicPr>
        <p:blipFill>
          <a:blip r:embed="rId7"/>
          <a:stretch>
            <a:fillRect/>
          </a:stretch>
        </p:blipFill>
        <p:spPr>
          <a:xfrm>
            <a:off x="657519" y="4692973"/>
            <a:ext cx="5579200" cy="2152214"/>
          </a:xfrm>
          <a:prstGeom prst="rect">
            <a:avLst/>
          </a:prstGeom>
        </p:spPr>
      </p:pic>
      <p:pic>
        <p:nvPicPr>
          <p:cNvPr id="82" name="Picture 82">
            <a:extLst>
              <a:ext uri="{FF2B5EF4-FFF2-40B4-BE49-F238E27FC236}">
                <a16:creationId xmlns:a16="http://schemas.microsoft.com/office/drawing/2014/main" id="{DCC09082-F178-A723-5A39-16946A4110D8}"/>
              </a:ext>
            </a:extLst>
          </p:cNvPr>
          <p:cNvPicPr>
            <a:picLocks noChangeAspect="1"/>
          </p:cNvPicPr>
          <p:nvPr/>
        </p:nvPicPr>
        <p:blipFill>
          <a:blip r:embed="rId8"/>
          <a:stretch>
            <a:fillRect/>
          </a:stretch>
        </p:blipFill>
        <p:spPr>
          <a:xfrm>
            <a:off x="6173135" y="4690963"/>
            <a:ext cx="5344063" cy="2166130"/>
          </a:xfrm>
          <a:prstGeom prst="rect">
            <a:avLst/>
          </a:prstGeom>
        </p:spPr>
      </p:pic>
      <p:pic>
        <p:nvPicPr>
          <p:cNvPr id="83" name="Picture 83" descr="A purple square with white text&#10;&#10;Description automatically generated">
            <a:extLst>
              <a:ext uri="{FF2B5EF4-FFF2-40B4-BE49-F238E27FC236}">
                <a16:creationId xmlns:a16="http://schemas.microsoft.com/office/drawing/2014/main" id="{F870BCF5-F5BA-304E-4019-19A4924E43F2}"/>
              </a:ext>
            </a:extLst>
          </p:cNvPr>
          <p:cNvPicPr>
            <a:picLocks noChangeAspect="1"/>
          </p:cNvPicPr>
          <p:nvPr/>
        </p:nvPicPr>
        <p:blipFill>
          <a:blip r:embed="rId9"/>
          <a:stretch>
            <a:fillRect/>
          </a:stretch>
        </p:blipFill>
        <p:spPr>
          <a:xfrm>
            <a:off x="6495803" y="3387584"/>
            <a:ext cx="5009407" cy="1052650"/>
          </a:xfrm>
          <a:prstGeom prst="rect">
            <a:avLst/>
          </a:prstGeom>
        </p:spPr>
      </p:pic>
      <p:pic>
        <p:nvPicPr>
          <p:cNvPr id="27" name="Picture 28" descr="Chowmahalla Palace with a lawn and grass&#10;&#10;Description automatically generated">
            <a:extLst>
              <a:ext uri="{FF2B5EF4-FFF2-40B4-BE49-F238E27FC236}">
                <a16:creationId xmlns:a16="http://schemas.microsoft.com/office/drawing/2014/main" id="{FD845C32-2A8B-E835-E522-A4C2D33ABB06}"/>
              </a:ext>
            </a:extLst>
          </p:cNvPr>
          <p:cNvPicPr>
            <a:picLocks noChangeAspect="1"/>
          </p:cNvPicPr>
          <p:nvPr/>
        </p:nvPicPr>
        <p:blipFill rotWithShape="1">
          <a:blip r:embed="rId10">
            <a:extLst>
              <a:ext uri="{837473B0-CC2E-450A-ABE3-18F120FF3D39}">
                <a1611:picAttrSrcUrl xmlns:a1611="http://schemas.microsoft.com/office/drawing/2016/11/main" r:id="rId11"/>
              </a:ext>
            </a:extLst>
          </a:blip>
          <a:srcRect l="13689" r="17681" b="1"/>
          <a:stretch/>
        </p:blipFill>
        <p:spPr>
          <a:xfrm>
            <a:off x="6745363" y="324757"/>
            <a:ext cx="5077018" cy="2787404"/>
          </a:xfrm>
          <a:prstGeom prst="rect">
            <a:avLst/>
          </a:prstGeom>
        </p:spPr>
      </p:pic>
    </p:spTree>
    <p:extLst>
      <p:ext uri="{BB962C8B-B14F-4D97-AF65-F5344CB8AC3E}">
        <p14:creationId xmlns:p14="http://schemas.microsoft.com/office/powerpoint/2010/main" val="4242377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5" name="Rectangle 34">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TextBox 5">
            <a:extLst>
              <a:ext uri="{FF2B5EF4-FFF2-40B4-BE49-F238E27FC236}">
                <a16:creationId xmlns:a16="http://schemas.microsoft.com/office/drawing/2014/main" id="{177C2F2C-F6B5-53FE-3B6F-1173F61373E0}"/>
              </a:ext>
            </a:extLst>
          </p:cNvPr>
          <p:cNvGraphicFramePr/>
          <p:nvPr>
            <p:extLst>
              <p:ext uri="{D42A27DB-BD31-4B8C-83A1-F6EECF244321}">
                <p14:modId xmlns:p14="http://schemas.microsoft.com/office/powerpoint/2010/main" val="3687749410"/>
              </p:ext>
            </p:extLst>
          </p:nvPr>
        </p:nvGraphicFramePr>
        <p:xfrm>
          <a:off x="726930" y="2087659"/>
          <a:ext cx="5806138" cy="23345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9" name="Picture 119" descr="A purple square with white text&#10;&#10;Description automatically generated">
            <a:extLst>
              <a:ext uri="{FF2B5EF4-FFF2-40B4-BE49-F238E27FC236}">
                <a16:creationId xmlns:a16="http://schemas.microsoft.com/office/drawing/2014/main" id="{4C539C6B-CE90-C061-BBF8-3679B8CCBA4F}"/>
              </a:ext>
            </a:extLst>
          </p:cNvPr>
          <p:cNvPicPr>
            <a:picLocks noChangeAspect="1"/>
          </p:cNvPicPr>
          <p:nvPr/>
        </p:nvPicPr>
        <p:blipFill>
          <a:blip r:embed="rId7"/>
          <a:stretch>
            <a:fillRect/>
          </a:stretch>
        </p:blipFill>
        <p:spPr>
          <a:xfrm>
            <a:off x="6921894" y="3595978"/>
            <a:ext cx="4395988" cy="1117007"/>
          </a:xfrm>
          <a:prstGeom prst="rect">
            <a:avLst/>
          </a:prstGeom>
        </p:spPr>
      </p:pic>
      <p:pic>
        <p:nvPicPr>
          <p:cNvPr id="127" name="Picture 127">
            <a:extLst>
              <a:ext uri="{FF2B5EF4-FFF2-40B4-BE49-F238E27FC236}">
                <a16:creationId xmlns:a16="http://schemas.microsoft.com/office/drawing/2014/main" id="{9408B2FB-A206-7B49-07F6-7385D4255196}"/>
              </a:ext>
            </a:extLst>
          </p:cNvPr>
          <p:cNvPicPr>
            <a:picLocks noChangeAspect="1"/>
          </p:cNvPicPr>
          <p:nvPr/>
        </p:nvPicPr>
        <p:blipFill>
          <a:blip r:embed="rId8"/>
          <a:stretch>
            <a:fillRect/>
          </a:stretch>
        </p:blipFill>
        <p:spPr>
          <a:xfrm>
            <a:off x="646090" y="5029665"/>
            <a:ext cx="5404833" cy="1757037"/>
          </a:xfrm>
          <a:prstGeom prst="rect">
            <a:avLst/>
          </a:prstGeom>
        </p:spPr>
      </p:pic>
      <p:pic>
        <p:nvPicPr>
          <p:cNvPr id="128" name="Picture 128">
            <a:extLst>
              <a:ext uri="{FF2B5EF4-FFF2-40B4-BE49-F238E27FC236}">
                <a16:creationId xmlns:a16="http://schemas.microsoft.com/office/drawing/2014/main" id="{4B4581E9-74F3-0967-F99C-1D713E73F20B}"/>
              </a:ext>
            </a:extLst>
          </p:cNvPr>
          <p:cNvPicPr>
            <a:picLocks noChangeAspect="1"/>
          </p:cNvPicPr>
          <p:nvPr/>
        </p:nvPicPr>
        <p:blipFill>
          <a:blip r:embed="rId9"/>
          <a:stretch>
            <a:fillRect/>
          </a:stretch>
        </p:blipFill>
        <p:spPr>
          <a:xfrm>
            <a:off x="6098147" y="4878728"/>
            <a:ext cx="5426298" cy="1983784"/>
          </a:xfrm>
          <a:prstGeom prst="rect">
            <a:avLst/>
          </a:prstGeom>
        </p:spPr>
      </p:pic>
      <p:pic>
        <p:nvPicPr>
          <p:cNvPr id="23" name="Picture 23" descr="A stone structure with columns and sculptures&#10;&#10;Description automatically generated">
            <a:extLst>
              <a:ext uri="{FF2B5EF4-FFF2-40B4-BE49-F238E27FC236}">
                <a16:creationId xmlns:a16="http://schemas.microsoft.com/office/drawing/2014/main" id="{1EDAEBA2-5275-3B81-06DC-30E8D7C441C8}"/>
              </a:ext>
            </a:extLst>
          </p:cNvPr>
          <p:cNvPicPr>
            <a:picLocks noChangeAspect="1"/>
          </p:cNvPicPr>
          <p:nvPr/>
        </p:nvPicPr>
        <p:blipFill rotWithShape="1">
          <a:blip r:embed="rId10">
            <a:extLst>
              <a:ext uri="{837473B0-CC2E-450A-ABE3-18F120FF3D39}">
                <a1611:picAttrSrcUrl xmlns:a1611="http://schemas.microsoft.com/office/drawing/2016/11/main" r:id="rId11"/>
              </a:ext>
            </a:extLst>
          </a:blip>
          <a:srcRect t="4197" r="3" b="3"/>
          <a:stretch/>
        </p:blipFill>
        <p:spPr>
          <a:xfrm>
            <a:off x="6834428" y="314861"/>
            <a:ext cx="5037433" cy="2747819"/>
          </a:xfrm>
          <a:prstGeom prst="rect">
            <a:avLst/>
          </a:prstGeom>
        </p:spPr>
      </p:pic>
    </p:spTree>
    <p:extLst>
      <p:ext uri="{BB962C8B-B14F-4D97-AF65-F5344CB8AC3E}">
        <p14:creationId xmlns:p14="http://schemas.microsoft.com/office/powerpoint/2010/main" val="737667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bridge over water with boats in it&#10;&#10;Description automatically generated">
            <a:extLst>
              <a:ext uri="{FF2B5EF4-FFF2-40B4-BE49-F238E27FC236}">
                <a16:creationId xmlns:a16="http://schemas.microsoft.com/office/drawing/2014/main" id="{EDB3A0B3-D000-3D45-9AF0-EC8217DFDA4A}"/>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t="16045"/>
          <a:stretch/>
        </p:blipFill>
        <p:spPr>
          <a:xfrm>
            <a:off x="20" y="1"/>
            <a:ext cx="12191980" cy="6857999"/>
          </a:xfrm>
          <a:prstGeom prst="rect">
            <a:avLst/>
          </a:prstGeom>
        </p:spPr>
      </p:pic>
      <p:sp>
        <p:nvSpPr>
          <p:cNvPr id="2" name="TextBox 1">
            <a:extLst>
              <a:ext uri="{FF2B5EF4-FFF2-40B4-BE49-F238E27FC236}">
                <a16:creationId xmlns:a16="http://schemas.microsoft.com/office/drawing/2014/main" id="{DCC1FA5D-8946-B8E5-76D9-E2248F9DF08E}"/>
              </a:ext>
            </a:extLst>
          </p:cNvPr>
          <p:cNvSpPr txBox="1"/>
          <p:nvPr/>
        </p:nvSpPr>
        <p:spPr>
          <a:xfrm>
            <a:off x="1524000" y="1122362"/>
            <a:ext cx="9144000" cy="290051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000" b="1" dirty="0">
                <a:solidFill>
                  <a:srgbClr val="FFFFFF"/>
                </a:solidFill>
                <a:latin typeface="+mj-lt"/>
                <a:ea typeface="+mj-ea"/>
                <a:cs typeface="+mj-cs"/>
              </a:rPr>
              <a:t>Opportunities &amp; Challenges</a:t>
            </a:r>
          </a:p>
        </p:txBody>
      </p:sp>
    </p:spTree>
    <p:extLst>
      <p:ext uri="{BB962C8B-B14F-4D97-AF65-F5344CB8AC3E}">
        <p14:creationId xmlns:p14="http://schemas.microsoft.com/office/powerpoint/2010/main" val="572756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02" name="Straight Connector 10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 y="2026340"/>
            <a:ext cx="5446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777C12-740E-CC3E-1329-37B178F5D072}"/>
              </a:ext>
            </a:extLst>
          </p:cNvPr>
          <p:cNvSpPr txBox="1"/>
          <p:nvPr/>
        </p:nvSpPr>
        <p:spPr>
          <a:xfrm>
            <a:off x="1295400" y="2288833"/>
            <a:ext cx="4151304" cy="371157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400">
                <a:solidFill>
                  <a:schemeClr val="bg1"/>
                </a:solidFill>
              </a:rPr>
              <a:t>Hyderabad hosts the vibrant Bathukamma Festival in September or October, celebrating the essence of Telangana's culture and traditions. In February, the Deccan Festival takes center stage, captivating visitors with its artistic showcases and colorful performances.</a:t>
            </a:r>
          </a:p>
          <a:p>
            <a:pPr indent="-228600">
              <a:lnSpc>
                <a:spcPct val="90000"/>
              </a:lnSpc>
              <a:spcAft>
                <a:spcPts val="600"/>
              </a:spcAft>
              <a:buFont typeface="Arial" panose="020B0604020202020204" pitchFamily="34" charset="0"/>
              <a:buChar char="•"/>
            </a:pPr>
            <a:endParaRPr lang="en-US" sz="1400">
              <a:solidFill>
                <a:schemeClr val="bg1"/>
              </a:solidFill>
            </a:endParaRPr>
          </a:p>
          <a:p>
            <a:pPr indent="-228600">
              <a:lnSpc>
                <a:spcPct val="90000"/>
              </a:lnSpc>
              <a:spcAft>
                <a:spcPts val="600"/>
              </a:spcAft>
              <a:buFont typeface="Arial" panose="020B0604020202020204" pitchFamily="34" charset="0"/>
              <a:buChar char="•"/>
            </a:pPr>
            <a:r>
              <a:rPr lang="en-US" sz="1400">
                <a:solidFill>
                  <a:schemeClr val="bg1"/>
                </a:solidFill>
              </a:rPr>
              <a:t>Meanwhile, Medaram and Mulugu come alive during January or February with the grand Sammakka Saralamma Jatara, drawing countless devotees to partake in this significant religious event.</a:t>
            </a:r>
          </a:p>
          <a:p>
            <a:pPr indent="-228600">
              <a:lnSpc>
                <a:spcPct val="90000"/>
              </a:lnSpc>
              <a:spcAft>
                <a:spcPts val="600"/>
              </a:spcAft>
              <a:buFont typeface="Arial" panose="020B0604020202020204" pitchFamily="34" charset="0"/>
              <a:buChar char="•"/>
            </a:pPr>
            <a:endParaRPr lang="en-US" sz="1400">
              <a:solidFill>
                <a:schemeClr val="bg1"/>
              </a:solidFill>
            </a:endParaRPr>
          </a:p>
          <a:p>
            <a:pPr indent="-228600">
              <a:lnSpc>
                <a:spcPct val="90000"/>
              </a:lnSpc>
              <a:spcAft>
                <a:spcPts val="600"/>
              </a:spcAft>
              <a:buFont typeface="Arial" panose="020B0604020202020204" pitchFamily="34" charset="0"/>
              <a:buChar char="•"/>
            </a:pPr>
            <a:r>
              <a:rPr lang="en-US" sz="1400">
                <a:solidFill>
                  <a:schemeClr val="bg1"/>
                </a:solidFill>
              </a:rPr>
              <a:t>In April, Nizamabad embraces the delightful Telangana Food and Art Festival, enticing visitors with an array of delectable cuisines and showcasing the region's rich artistic heritage. Each of these festivals offers a unique opportunity to experience the diverse cultural tapestry of Telangana.</a:t>
            </a:r>
          </a:p>
        </p:txBody>
      </p:sp>
      <p:pic>
        <p:nvPicPr>
          <p:cNvPr id="4" name="Picture 4" descr="A group of women standing next to a plate of flowers&#10;&#10;Description automatically generated">
            <a:extLst>
              <a:ext uri="{FF2B5EF4-FFF2-40B4-BE49-F238E27FC236}">
                <a16:creationId xmlns:a16="http://schemas.microsoft.com/office/drawing/2014/main" id="{DA02F83E-994A-B8B6-3F2B-AF903AB97212}"/>
              </a:ext>
            </a:extLst>
          </p:cNvPr>
          <p:cNvPicPr>
            <a:picLocks noChangeAspect="1"/>
          </p:cNvPicPr>
          <p:nvPr/>
        </p:nvPicPr>
        <p:blipFill rotWithShape="1">
          <a:blip r:embed="rId2"/>
          <a:srcRect t="5146"/>
          <a:stretch/>
        </p:blipFill>
        <p:spPr>
          <a:xfrm>
            <a:off x="5809653" y="1093950"/>
            <a:ext cx="2971800" cy="2111432"/>
          </a:xfrm>
          <a:prstGeom prst="rect">
            <a:avLst/>
          </a:prstGeom>
        </p:spPr>
      </p:pic>
      <p:pic>
        <p:nvPicPr>
          <p:cNvPr id="3" name="Picture 3" descr="A large crowd of people in a parade&#10;&#10;Description automatically generated">
            <a:extLst>
              <a:ext uri="{FF2B5EF4-FFF2-40B4-BE49-F238E27FC236}">
                <a16:creationId xmlns:a16="http://schemas.microsoft.com/office/drawing/2014/main" id="{43FC7D4F-01F2-4790-E36A-AB83F7FA10D1}"/>
              </a:ext>
            </a:extLst>
          </p:cNvPr>
          <p:cNvPicPr>
            <a:picLocks noChangeAspect="1"/>
          </p:cNvPicPr>
          <p:nvPr/>
        </p:nvPicPr>
        <p:blipFill rotWithShape="1">
          <a:blip r:embed="rId3"/>
          <a:srcRect l="12589" r="-1" b="-1"/>
          <a:stretch/>
        </p:blipFill>
        <p:spPr>
          <a:xfrm>
            <a:off x="5809653" y="3411753"/>
            <a:ext cx="2971800" cy="2101491"/>
          </a:xfrm>
          <a:prstGeom prst="rect">
            <a:avLst/>
          </a:prstGeom>
        </p:spPr>
      </p:pic>
      <p:cxnSp>
        <p:nvCxnSpPr>
          <p:cNvPr id="104" name="Straight Connector 103">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Picture 8" descr="A group of statues in a row&#10;&#10;Description automatically generated">
            <a:extLst>
              <a:ext uri="{FF2B5EF4-FFF2-40B4-BE49-F238E27FC236}">
                <a16:creationId xmlns:a16="http://schemas.microsoft.com/office/drawing/2014/main" id="{4FE6A470-9E71-2105-E9AC-DA8A022CCF0D}"/>
              </a:ext>
            </a:extLst>
          </p:cNvPr>
          <p:cNvPicPr>
            <a:picLocks noChangeAspect="1"/>
          </p:cNvPicPr>
          <p:nvPr/>
        </p:nvPicPr>
        <p:blipFill>
          <a:blip r:embed="rId4"/>
          <a:stretch>
            <a:fillRect/>
          </a:stretch>
        </p:blipFill>
        <p:spPr>
          <a:xfrm>
            <a:off x="8974427" y="3416149"/>
            <a:ext cx="2968581" cy="2086320"/>
          </a:xfrm>
          <a:prstGeom prst="rect">
            <a:avLst/>
          </a:prstGeom>
        </p:spPr>
      </p:pic>
      <p:pic>
        <p:nvPicPr>
          <p:cNvPr id="11" name="Picture 11" descr="A large cone shaped flower display&#10;&#10;Description automatically generated">
            <a:extLst>
              <a:ext uri="{FF2B5EF4-FFF2-40B4-BE49-F238E27FC236}">
                <a16:creationId xmlns:a16="http://schemas.microsoft.com/office/drawing/2014/main" id="{F58DF984-A58A-17DF-6E7C-915774F04A7A}"/>
              </a:ext>
            </a:extLst>
          </p:cNvPr>
          <p:cNvPicPr>
            <a:picLocks noChangeAspect="1"/>
          </p:cNvPicPr>
          <p:nvPr/>
        </p:nvPicPr>
        <p:blipFill rotWithShape="1">
          <a:blip r:embed="rId5"/>
          <a:srcRect l="1294" r="1296" b="1"/>
          <a:stretch/>
        </p:blipFill>
        <p:spPr>
          <a:xfrm>
            <a:off x="8974645" y="1175224"/>
            <a:ext cx="2971800" cy="2030158"/>
          </a:xfrm>
          <a:prstGeom prst="rect">
            <a:avLst/>
          </a:prstGeom>
        </p:spPr>
      </p:pic>
    </p:spTree>
    <p:extLst>
      <p:ext uri="{BB962C8B-B14F-4D97-AF65-F5344CB8AC3E}">
        <p14:creationId xmlns:p14="http://schemas.microsoft.com/office/powerpoint/2010/main" val="3245149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9" descr="A drawing of a castle&#10;&#10;Description automatically generated">
            <a:extLst>
              <a:ext uri="{FF2B5EF4-FFF2-40B4-BE49-F238E27FC236}">
                <a16:creationId xmlns:a16="http://schemas.microsoft.com/office/drawing/2014/main" id="{3715614D-C78C-894F-32E3-2FA14682AD62}"/>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30"/>
          <a:stretch/>
        </p:blipFill>
        <p:spPr>
          <a:xfrm>
            <a:off x="20" y="1021"/>
            <a:ext cx="12191980" cy="6855958"/>
          </a:xfrm>
          <a:prstGeom prst="rect">
            <a:avLst/>
          </a:prstGeom>
        </p:spPr>
      </p:pic>
      <p:sp>
        <p:nvSpPr>
          <p:cNvPr id="49" name="Oval 48">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49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2" descr="A drawing of a castle&#10;&#10;Description automatically generated">
            <a:extLst>
              <a:ext uri="{FF2B5EF4-FFF2-40B4-BE49-F238E27FC236}">
                <a16:creationId xmlns:a16="http://schemas.microsoft.com/office/drawing/2014/main" id="{8EF69DC3-4F81-264F-3605-6DFB6414C2B1}"/>
              </a:ext>
            </a:extLst>
          </p:cNvPr>
          <p:cNvPicPr>
            <a:picLocks noChangeAspect="1"/>
          </p:cNvPicPr>
          <p:nvPr/>
        </p:nvPicPr>
        <p:blipFill rotWithShape="1">
          <a:blip r:embed="rId4">
            <a:extLst>
              <a:ext uri="{837473B0-CC2E-450A-ABE3-18F120FF3D39}">
                <a1611:picAttrSrcUrl xmlns:a1611="http://schemas.microsoft.com/office/drawing/2016/11/main" r:id="rId3"/>
              </a:ext>
            </a:extLst>
          </a:blip>
          <a:srcRect l="26186" r="3563" b="-1"/>
          <a:stretch/>
        </p:blipFill>
        <p:spPr>
          <a:xfrm>
            <a:off x="5680087" y="361702"/>
            <a:ext cx="1691640" cy="169164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7" name="TextBox 6">
            <a:extLst>
              <a:ext uri="{FF2B5EF4-FFF2-40B4-BE49-F238E27FC236}">
                <a16:creationId xmlns:a16="http://schemas.microsoft.com/office/drawing/2014/main" id="{4CA7E947-37F2-2928-3EE2-C2749B42737B}"/>
              </a:ext>
            </a:extLst>
          </p:cNvPr>
          <p:cNvSpPr txBox="1"/>
          <p:nvPr/>
        </p:nvSpPr>
        <p:spPr>
          <a:xfrm>
            <a:off x="708952" y="907954"/>
            <a:ext cx="4558309" cy="45125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nSpc>
                <a:spcPct val="90000"/>
              </a:lnSpc>
              <a:spcBef>
                <a:spcPct val="0"/>
              </a:spcBef>
              <a:spcAft>
                <a:spcPts val="600"/>
              </a:spcAft>
              <a:buFont typeface="Arial" panose="020B0604020202020204" pitchFamily="34" charset="0"/>
              <a:buChar char="•"/>
            </a:pPr>
            <a:r>
              <a:rPr lang="en-US" sz="2400" b="1" dirty="0"/>
              <a:t>Agenda</a:t>
            </a:r>
            <a:endParaRPr lang="en-US" sz="2400" b="1" dirty="0">
              <a:cs typeface="Calibri"/>
            </a:endParaRPr>
          </a:p>
          <a:p>
            <a:pPr indent="-228600">
              <a:lnSpc>
                <a:spcPct val="90000"/>
              </a:lnSpc>
              <a:spcBef>
                <a:spcPct val="0"/>
              </a:spcBef>
              <a:spcAft>
                <a:spcPts val="600"/>
              </a:spcAft>
              <a:buFont typeface="Arial" panose="020B0604020202020204" pitchFamily="34" charset="0"/>
              <a:buChar char="•"/>
            </a:pPr>
            <a:endParaRPr lang="en-US" sz="2400" b="1" dirty="0">
              <a:cs typeface="Calibri"/>
            </a:endParaRPr>
          </a:p>
          <a:p>
            <a:pPr indent="-228600">
              <a:lnSpc>
                <a:spcPct val="90000"/>
              </a:lnSpc>
              <a:spcBef>
                <a:spcPct val="0"/>
              </a:spcBef>
              <a:spcAft>
                <a:spcPts val="600"/>
              </a:spcAft>
              <a:buFont typeface="Arial" panose="020B0604020202020204" pitchFamily="34" charset="0"/>
              <a:buChar char="•"/>
            </a:pPr>
            <a:r>
              <a:rPr lang="en-US" sz="2400" b="1" dirty="0"/>
              <a:t>01.Objective</a:t>
            </a:r>
            <a:endParaRPr lang="en-US" sz="2400" b="1" dirty="0">
              <a:cs typeface="Calibri"/>
            </a:endParaRPr>
          </a:p>
          <a:p>
            <a:pPr indent="-228600">
              <a:lnSpc>
                <a:spcPct val="90000"/>
              </a:lnSpc>
              <a:spcBef>
                <a:spcPct val="0"/>
              </a:spcBef>
              <a:spcAft>
                <a:spcPts val="600"/>
              </a:spcAft>
              <a:buFont typeface="Arial" panose="020B0604020202020204" pitchFamily="34" charset="0"/>
              <a:buChar char="•"/>
            </a:pPr>
            <a:endParaRPr lang="en-US" sz="2400" b="1" dirty="0">
              <a:cs typeface="Calibri"/>
            </a:endParaRPr>
          </a:p>
          <a:p>
            <a:pPr indent="-228600">
              <a:lnSpc>
                <a:spcPct val="90000"/>
              </a:lnSpc>
              <a:spcBef>
                <a:spcPct val="0"/>
              </a:spcBef>
              <a:spcAft>
                <a:spcPts val="600"/>
              </a:spcAft>
              <a:buFont typeface="Arial" panose="020B0604020202020204" pitchFamily="34" charset="0"/>
              <a:buChar char="•"/>
            </a:pPr>
            <a:r>
              <a:rPr lang="en-US" sz="2400" b="1" dirty="0"/>
              <a:t>02.Overview</a:t>
            </a:r>
            <a:endParaRPr lang="en-US" sz="2400" b="1" dirty="0">
              <a:cs typeface="Calibri"/>
            </a:endParaRPr>
          </a:p>
          <a:p>
            <a:pPr indent="-228600">
              <a:lnSpc>
                <a:spcPct val="90000"/>
              </a:lnSpc>
              <a:spcBef>
                <a:spcPct val="0"/>
              </a:spcBef>
              <a:spcAft>
                <a:spcPts val="600"/>
              </a:spcAft>
              <a:buFont typeface="Arial" panose="020B0604020202020204" pitchFamily="34" charset="0"/>
              <a:buChar char="•"/>
            </a:pPr>
            <a:endParaRPr lang="en-US" sz="2400" b="1" dirty="0">
              <a:cs typeface="Calibri"/>
            </a:endParaRPr>
          </a:p>
          <a:p>
            <a:pPr indent="-228600">
              <a:lnSpc>
                <a:spcPct val="90000"/>
              </a:lnSpc>
              <a:spcBef>
                <a:spcPct val="0"/>
              </a:spcBef>
              <a:spcAft>
                <a:spcPts val="600"/>
              </a:spcAft>
              <a:buFont typeface="Arial" panose="020B0604020202020204" pitchFamily="34" charset="0"/>
              <a:buChar char="•"/>
            </a:pPr>
            <a:r>
              <a:rPr lang="en-US" sz="2400" b="1" dirty="0"/>
              <a:t>03.Data, Additional Data</a:t>
            </a:r>
            <a:endParaRPr lang="en-US" sz="2400" b="1" dirty="0">
              <a:cs typeface="Calibri"/>
            </a:endParaRPr>
          </a:p>
          <a:p>
            <a:pPr indent="-228600">
              <a:lnSpc>
                <a:spcPct val="90000"/>
              </a:lnSpc>
              <a:spcBef>
                <a:spcPct val="0"/>
              </a:spcBef>
              <a:spcAft>
                <a:spcPts val="600"/>
              </a:spcAft>
              <a:buFont typeface="Arial" panose="020B0604020202020204" pitchFamily="34" charset="0"/>
              <a:buChar char="•"/>
            </a:pPr>
            <a:endParaRPr lang="en-US" sz="2400" b="1" dirty="0">
              <a:cs typeface="Calibri"/>
            </a:endParaRPr>
          </a:p>
          <a:p>
            <a:pPr indent="-228600">
              <a:lnSpc>
                <a:spcPct val="90000"/>
              </a:lnSpc>
              <a:spcBef>
                <a:spcPct val="0"/>
              </a:spcBef>
              <a:spcAft>
                <a:spcPts val="600"/>
              </a:spcAft>
              <a:buFont typeface="Arial" panose="020B0604020202020204" pitchFamily="34" charset="0"/>
              <a:buChar char="•"/>
            </a:pPr>
            <a:r>
              <a:rPr lang="en-US" sz="2400" b="1" dirty="0"/>
              <a:t>04.Trends &amp; Insights</a:t>
            </a:r>
            <a:endParaRPr lang="en-US" sz="2400" b="1" dirty="0">
              <a:cs typeface="Calibri"/>
            </a:endParaRPr>
          </a:p>
          <a:p>
            <a:pPr indent="-228600">
              <a:lnSpc>
                <a:spcPct val="90000"/>
              </a:lnSpc>
              <a:spcBef>
                <a:spcPct val="0"/>
              </a:spcBef>
              <a:spcAft>
                <a:spcPts val="600"/>
              </a:spcAft>
              <a:buFont typeface="Arial" panose="020B0604020202020204" pitchFamily="34" charset="0"/>
              <a:buChar char="•"/>
            </a:pPr>
            <a:endParaRPr lang="en-US" sz="2400" b="1" dirty="0">
              <a:cs typeface="Calibri"/>
            </a:endParaRPr>
          </a:p>
          <a:p>
            <a:pPr indent="-228600">
              <a:lnSpc>
                <a:spcPct val="90000"/>
              </a:lnSpc>
              <a:spcBef>
                <a:spcPct val="0"/>
              </a:spcBef>
              <a:spcAft>
                <a:spcPts val="600"/>
              </a:spcAft>
              <a:buFont typeface="Arial" panose="020B0604020202020204" pitchFamily="34" charset="0"/>
              <a:buChar char="•"/>
            </a:pPr>
            <a:r>
              <a:rPr lang="en-US" sz="2400" b="1" dirty="0"/>
              <a:t>05.Opportunites &amp; Challenges</a:t>
            </a:r>
            <a:endParaRPr lang="en-US" sz="2400" b="1" dirty="0">
              <a:cs typeface="Calibri"/>
            </a:endParaRPr>
          </a:p>
          <a:p>
            <a:pPr indent="-228600">
              <a:lnSpc>
                <a:spcPct val="90000"/>
              </a:lnSpc>
              <a:spcBef>
                <a:spcPct val="0"/>
              </a:spcBef>
              <a:spcAft>
                <a:spcPts val="600"/>
              </a:spcAft>
              <a:buFont typeface="Arial" panose="020B0604020202020204" pitchFamily="34" charset="0"/>
              <a:buChar char="•"/>
            </a:pPr>
            <a:endParaRPr lang="en-US" sz="1400"/>
          </a:p>
        </p:txBody>
      </p:sp>
      <p:sp>
        <p:nvSpPr>
          <p:cNvPr id="51" name="Freeform: Shape 50">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Oval 52">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3660" y="2557569"/>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5">
            <a:extLst>
              <a:ext uri="{FF2B5EF4-FFF2-40B4-BE49-F238E27FC236}">
                <a16:creationId xmlns:a16="http://schemas.microsoft.com/office/drawing/2014/main" id="{03E33730-921D-C9A6-0C15-8144229978E3}"/>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009" r="9994" b="4"/>
          <a:stretch/>
        </p:blipFill>
        <p:spPr>
          <a:xfrm>
            <a:off x="5838252" y="2722161"/>
            <a:ext cx="2743200"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5" name="Picture 5" descr="A drawing of a castle&#10;&#10;Description automatically generated">
            <a:extLst>
              <a:ext uri="{FF2B5EF4-FFF2-40B4-BE49-F238E27FC236}">
                <a16:creationId xmlns:a16="http://schemas.microsoft.com/office/drawing/2014/main" id="{D8C5D476-92E0-D046-1B17-8B4A08B402F9}"/>
              </a:ext>
            </a:extLst>
          </p:cNvPr>
          <p:cNvPicPr>
            <a:picLocks noChangeAspect="1"/>
          </p:cNvPicPr>
          <p:nvPr/>
        </p:nvPicPr>
        <p:blipFill rotWithShape="1">
          <a:blip r:embed="rId7">
            <a:extLst>
              <a:ext uri="{837473B0-CC2E-450A-ABE3-18F120FF3D39}">
                <a1611:picAttrSrcUrl xmlns:a1611="http://schemas.microsoft.com/office/drawing/2016/11/main" r:id="rId8"/>
              </a:ext>
            </a:extLst>
          </a:blip>
          <a:srcRect l="6501" r="10321" b="1"/>
          <a:stretch/>
        </p:blipFill>
        <p:spPr>
          <a:xfrm>
            <a:off x="8278624" y="2"/>
            <a:ext cx="3913376"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55" name="Freeform: Shape 54">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 name="Picture 2" descr="A drawing of Makkah Masjid, Hyderabad with domes and people&#10;&#10;Description automatically generated">
            <a:extLst>
              <a:ext uri="{FF2B5EF4-FFF2-40B4-BE49-F238E27FC236}">
                <a16:creationId xmlns:a16="http://schemas.microsoft.com/office/drawing/2014/main" id="{A75FDBDB-8553-8EFB-8BD5-6FE614129C76}"/>
              </a:ext>
            </a:extLst>
          </p:cNvPr>
          <p:cNvPicPr>
            <a:picLocks noChangeAspect="1"/>
          </p:cNvPicPr>
          <p:nvPr/>
        </p:nvPicPr>
        <p:blipFill rotWithShape="1">
          <a:blip r:embed="rId9">
            <a:extLst>
              <a:ext uri="{837473B0-CC2E-450A-ABE3-18F120FF3D39}">
                <a1611:picAttrSrcUrl xmlns:a1611="http://schemas.microsoft.com/office/drawing/2016/11/main" r:id="rId3"/>
              </a:ext>
            </a:extLst>
          </a:blip>
          <a:srcRect l="16992" r="12466" b="-3"/>
          <a:stretch/>
        </p:blipFill>
        <p:spPr>
          <a:xfrm>
            <a:off x="9009416" y="4131546"/>
            <a:ext cx="3178912"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
        <p:nvSpPr>
          <p:cNvPr id="19" name="TextBox 18">
            <a:extLst>
              <a:ext uri="{FF2B5EF4-FFF2-40B4-BE49-F238E27FC236}">
                <a16:creationId xmlns:a16="http://schemas.microsoft.com/office/drawing/2014/main" id="{EB9CE770-F980-27D8-CF31-E473C5CE784C}"/>
              </a:ext>
            </a:extLst>
          </p:cNvPr>
          <p:cNvSpPr txBox="1"/>
          <p:nvPr/>
        </p:nvSpPr>
        <p:spPr>
          <a:xfrm>
            <a:off x="4447308" y="591344"/>
            <a:ext cx="6906491" cy="558561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endParaRPr lang="en-US">
              <a:ea typeface="Calibri"/>
              <a:cs typeface="Calibri"/>
            </a:endParaRPr>
          </a:p>
          <a:p>
            <a:pPr indent="-228600">
              <a:lnSpc>
                <a:spcPct val="90000"/>
              </a:lnSpc>
              <a:spcAft>
                <a:spcPts val="600"/>
              </a:spcAft>
              <a:buFont typeface="Arial" panose="020B0604020202020204" pitchFamily="34" charset="0"/>
              <a:buChar char="•"/>
            </a:pPr>
            <a:endParaRPr lang="en-US"/>
          </a:p>
        </p:txBody>
      </p:sp>
    </p:spTree>
    <p:extLst>
      <p:ext uri="{BB962C8B-B14F-4D97-AF65-F5344CB8AC3E}">
        <p14:creationId xmlns:p14="http://schemas.microsoft.com/office/powerpoint/2010/main" val="418748798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77" name="Straight Connector 76">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AF1A40F-A90E-F4DE-63D2-ED89F68AE87A}"/>
              </a:ext>
            </a:extLst>
          </p:cNvPr>
          <p:cNvSpPr txBox="1"/>
          <p:nvPr/>
        </p:nvSpPr>
        <p:spPr>
          <a:xfrm>
            <a:off x="125570" y="2288833"/>
            <a:ext cx="5970430" cy="371157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400" dirty="0">
                <a:solidFill>
                  <a:schemeClr val="bg1"/>
                </a:solidFill>
              </a:rPr>
              <a:t>In April, Nalgonda hosts the Telangana Trade and Export Fair, providing a platform for businesses to showcase their products and explore potential export opportunities. In August, the Telangana Business Networking Gala takes place in Medak and Hyderabad, facilitating valuable connections and collaborations within the business community.</a:t>
            </a:r>
            <a:endParaRPr lang="en-US" sz="1400" dirty="0">
              <a:solidFill>
                <a:schemeClr val="bg1"/>
              </a:solidFill>
              <a:cs typeface="Calibri"/>
            </a:endParaRPr>
          </a:p>
          <a:p>
            <a:pPr indent="-228600">
              <a:lnSpc>
                <a:spcPct val="90000"/>
              </a:lnSpc>
              <a:spcAft>
                <a:spcPts val="600"/>
              </a:spcAft>
              <a:buFont typeface="Arial" panose="020B0604020202020204" pitchFamily="34" charset="0"/>
              <a:buChar char="•"/>
            </a:pPr>
            <a:endParaRPr lang="en-US" sz="1400" dirty="0">
              <a:solidFill>
                <a:schemeClr val="bg1"/>
              </a:solidFill>
              <a:cs typeface="Calibri"/>
            </a:endParaRPr>
          </a:p>
          <a:p>
            <a:pPr indent="-228600">
              <a:lnSpc>
                <a:spcPct val="90000"/>
              </a:lnSpc>
              <a:spcAft>
                <a:spcPts val="600"/>
              </a:spcAft>
              <a:buFont typeface="Arial" panose="020B0604020202020204" pitchFamily="34" charset="0"/>
              <a:buChar char="•"/>
            </a:pPr>
            <a:r>
              <a:rPr lang="en-US" sz="1400" dirty="0">
                <a:solidFill>
                  <a:schemeClr val="bg1"/>
                </a:solidFill>
              </a:rPr>
              <a:t>Come September or October, Hyderabad hosts the prestigious Telangana Global Investors Summit, attracting investors from around the world to explore investment prospects in the state.</a:t>
            </a:r>
            <a:endParaRPr lang="en-US" sz="1400" dirty="0">
              <a:solidFill>
                <a:schemeClr val="bg1"/>
              </a:solidFill>
              <a:cs typeface="Calibri"/>
            </a:endParaRPr>
          </a:p>
          <a:p>
            <a:pPr indent="-228600">
              <a:lnSpc>
                <a:spcPct val="90000"/>
              </a:lnSpc>
              <a:spcAft>
                <a:spcPts val="600"/>
              </a:spcAft>
              <a:buFont typeface="Arial" panose="020B0604020202020204" pitchFamily="34" charset="0"/>
              <a:buChar char="•"/>
            </a:pPr>
            <a:endParaRPr lang="en-US" sz="1400" dirty="0">
              <a:solidFill>
                <a:schemeClr val="bg1"/>
              </a:solidFill>
              <a:cs typeface="Calibri"/>
            </a:endParaRPr>
          </a:p>
          <a:p>
            <a:pPr indent="-228600">
              <a:lnSpc>
                <a:spcPct val="90000"/>
              </a:lnSpc>
              <a:spcAft>
                <a:spcPts val="600"/>
              </a:spcAft>
              <a:buFont typeface="Arial" panose="020B0604020202020204" pitchFamily="34" charset="0"/>
              <a:buChar char="•"/>
            </a:pPr>
            <a:r>
              <a:rPr lang="en-US" sz="1400" dirty="0">
                <a:solidFill>
                  <a:schemeClr val="bg1"/>
                </a:solidFill>
              </a:rPr>
              <a:t>For </a:t>
            </a:r>
            <a:r>
              <a:rPr lang="en-US" sz="1400" dirty="0" err="1">
                <a:solidFill>
                  <a:schemeClr val="bg1"/>
                </a:solidFill>
              </a:rPr>
              <a:t>agri-tech</a:t>
            </a:r>
            <a:r>
              <a:rPr lang="en-US" sz="1400" dirty="0">
                <a:solidFill>
                  <a:schemeClr val="bg1"/>
                </a:solidFill>
              </a:rPr>
              <a:t> enthusiasts, the Telangana Agri-Tech Expo is held in Karimnagar, Warangal, and Hyderabad, offering a chance to explore innovative agricultural technologies during February, April, or June. Each of these events contributes to Telangana's economic growth and fosters business and technological advancements in the region.</a:t>
            </a:r>
            <a:endParaRPr lang="en-US" sz="1400" dirty="0">
              <a:solidFill>
                <a:schemeClr val="bg1"/>
              </a:solidFill>
              <a:cs typeface="Calibri"/>
            </a:endParaRPr>
          </a:p>
        </p:txBody>
      </p:sp>
      <p:pic>
        <p:nvPicPr>
          <p:cNvPr id="2" name="Picture 2">
            <a:extLst>
              <a:ext uri="{FF2B5EF4-FFF2-40B4-BE49-F238E27FC236}">
                <a16:creationId xmlns:a16="http://schemas.microsoft.com/office/drawing/2014/main" id="{5CC4D431-85C3-42CB-C615-5216FE78E211}"/>
              </a:ext>
            </a:extLst>
          </p:cNvPr>
          <p:cNvPicPr>
            <a:picLocks noChangeAspect="1"/>
          </p:cNvPicPr>
          <p:nvPr/>
        </p:nvPicPr>
        <p:blipFill rotWithShape="1">
          <a:blip r:embed="rId2"/>
          <a:srcRect t="18047" r="-2" b="18047"/>
          <a:stretch/>
        </p:blipFill>
        <p:spPr>
          <a:xfrm>
            <a:off x="7629727" y="0"/>
            <a:ext cx="4562273" cy="1625396"/>
          </a:xfrm>
          <a:prstGeom prst="rect">
            <a:avLst/>
          </a:prstGeom>
        </p:spPr>
      </p:pic>
      <p:pic>
        <p:nvPicPr>
          <p:cNvPr id="3" name="Picture 3" descr="A large building with towers and people in front of it&#10;&#10;Description automatically generated">
            <a:extLst>
              <a:ext uri="{FF2B5EF4-FFF2-40B4-BE49-F238E27FC236}">
                <a16:creationId xmlns:a16="http://schemas.microsoft.com/office/drawing/2014/main" id="{684CE60F-1D89-F247-9D26-EDE121C4937D}"/>
              </a:ext>
            </a:extLst>
          </p:cNvPr>
          <p:cNvPicPr>
            <a:picLocks noChangeAspect="1"/>
          </p:cNvPicPr>
          <p:nvPr/>
        </p:nvPicPr>
        <p:blipFill rotWithShape="1">
          <a:blip r:embed="rId3"/>
          <a:srcRect t="16724" r="-2" b="16728"/>
          <a:stretch/>
        </p:blipFill>
        <p:spPr>
          <a:xfrm>
            <a:off x="7629727" y="3821966"/>
            <a:ext cx="4562263" cy="3036034"/>
          </a:xfrm>
          <a:prstGeom prst="rect">
            <a:avLst/>
          </a:prstGeom>
        </p:spPr>
      </p:pic>
      <p:cxnSp>
        <p:nvCxnSpPr>
          <p:cNvPr id="79" name="Straight Connector 78">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293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35C956CA-A8FB-4F91-A258-FBE459CD9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 name="Picture 58" descr="Free stock photo of dubai">
            <a:extLst>
              <a:ext uri="{FF2B5EF4-FFF2-40B4-BE49-F238E27FC236}">
                <a16:creationId xmlns:a16="http://schemas.microsoft.com/office/drawing/2014/main" id="{492CBD9E-A09A-8C1A-5C55-DE17BA06642B}"/>
              </a:ext>
            </a:extLst>
          </p:cNvPr>
          <p:cNvPicPr>
            <a:picLocks noChangeAspect="1"/>
          </p:cNvPicPr>
          <p:nvPr/>
        </p:nvPicPr>
        <p:blipFill rotWithShape="1">
          <a:blip r:embed="rId2"/>
          <a:srcRect t="16774" r="2" b="29318"/>
          <a:stretch/>
        </p:blipFill>
        <p:spPr>
          <a:xfrm>
            <a:off x="5546558" y="-1"/>
            <a:ext cx="6645441" cy="2391331"/>
          </a:xfrm>
          <a:prstGeom prst="rect">
            <a:avLst/>
          </a:prstGeom>
        </p:spPr>
      </p:pic>
      <p:pic>
        <p:nvPicPr>
          <p:cNvPr id="30" name="Picture 30" descr="Free Images : water, horizon, architecture, skyline, night, view, city ...">
            <a:extLst>
              <a:ext uri="{FF2B5EF4-FFF2-40B4-BE49-F238E27FC236}">
                <a16:creationId xmlns:a16="http://schemas.microsoft.com/office/drawing/2014/main" id="{500B3E7E-47FE-22E5-0F23-5251C471B336}"/>
              </a:ext>
            </a:extLst>
          </p:cNvPr>
          <p:cNvPicPr>
            <a:picLocks noChangeAspect="1"/>
          </p:cNvPicPr>
          <p:nvPr/>
        </p:nvPicPr>
        <p:blipFill rotWithShape="1">
          <a:blip r:embed="rId3"/>
          <a:srcRect r="1062"/>
          <a:stretch/>
        </p:blipFill>
        <p:spPr>
          <a:xfrm>
            <a:off x="5546558" y="2391337"/>
            <a:ext cx="6645441" cy="4466657"/>
          </a:xfrm>
          <a:prstGeom prst="rect">
            <a:avLst/>
          </a:prstGeom>
        </p:spPr>
      </p:pic>
      <p:sp>
        <p:nvSpPr>
          <p:cNvPr id="65" name="Rectangle 64">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87669" y="2397906"/>
            <a:ext cx="1100433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3" name="TextBox 8">
            <a:extLst>
              <a:ext uri="{FF2B5EF4-FFF2-40B4-BE49-F238E27FC236}">
                <a16:creationId xmlns:a16="http://schemas.microsoft.com/office/drawing/2014/main" id="{734641B8-28D3-6532-2368-729660D96FD7}"/>
              </a:ext>
            </a:extLst>
          </p:cNvPr>
          <p:cNvGraphicFramePr/>
          <p:nvPr>
            <p:extLst>
              <p:ext uri="{D42A27DB-BD31-4B8C-83A1-F6EECF244321}">
                <p14:modId xmlns:p14="http://schemas.microsoft.com/office/powerpoint/2010/main" val="960800341"/>
              </p:ext>
            </p:extLst>
          </p:nvPr>
        </p:nvGraphicFramePr>
        <p:xfrm>
          <a:off x="257435" y="730574"/>
          <a:ext cx="6066669" cy="57205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8841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TextBox 4">
            <a:extLst>
              <a:ext uri="{FF2B5EF4-FFF2-40B4-BE49-F238E27FC236}">
                <a16:creationId xmlns:a16="http://schemas.microsoft.com/office/drawing/2014/main" id="{2F3877B2-7F15-C213-87E0-95CA8633D2B5}"/>
              </a:ext>
            </a:extLst>
          </p:cNvPr>
          <p:cNvSpPr txBox="1"/>
          <p:nvPr/>
        </p:nvSpPr>
        <p:spPr>
          <a:xfrm>
            <a:off x="1020467" y="1397120"/>
            <a:ext cx="4707671" cy="122565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800" b="1" dirty="0">
                <a:solidFill>
                  <a:schemeClr val="bg1"/>
                </a:solidFill>
                <a:latin typeface="+mj-lt"/>
                <a:ea typeface="+mj-ea"/>
                <a:cs typeface="+mj-cs"/>
              </a:rPr>
              <a:t>Strategies</a:t>
            </a:r>
            <a:endParaRPr lang="en-US" sz="3800" dirty="0">
              <a:solidFill>
                <a:schemeClr val="bg1"/>
              </a:solidFill>
              <a:latin typeface="+mj-lt"/>
              <a:ea typeface="+mj-ea"/>
              <a:cs typeface="+mj-cs"/>
            </a:endParaRPr>
          </a:p>
        </p:txBody>
      </p:sp>
      <p:sp>
        <p:nvSpPr>
          <p:cNvPr id="117" name="Rectangle 116">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4" name="TextBox 13">
            <a:extLst>
              <a:ext uri="{FF2B5EF4-FFF2-40B4-BE49-F238E27FC236}">
                <a16:creationId xmlns:a16="http://schemas.microsoft.com/office/drawing/2014/main" id="{6AE37842-30FC-FDAF-755C-E8A5D9E7F9B0}"/>
              </a:ext>
            </a:extLst>
          </p:cNvPr>
          <p:cNvGraphicFramePr/>
          <p:nvPr>
            <p:extLst>
              <p:ext uri="{D42A27DB-BD31-4B8C-83A1-F6EECF244321}">
                <p14:modId xmlns:p14="http://schemas.microsoft.com/office/powerpoint/2010/main" val="1772630321"/>
              </p:ext>
            </p:extLst>
          </p:nvPr>
        </p:nvGraphicFramePr>
        <p:xfrm>
          <a:off x="1020467" y="2891752"/>
          <a:ext cx="4707671" cy="23345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8" name="Picture 38" descr="A person and person walking with a baby in a sling&#10;&#10;Description automatically generated">
            <a:extLst>
              <a:ext uri="{FF2B5EF4-FFF2-40B4-BE49-F238E27FC236}">
                <a16:creationId xmlns:a16="http://schemas.microsoft.com/office/drawing/2014/main" id="{5C55F628-EF56-1F19-EAEE-E12BBF3B08FC}"/>
              </a:ext>
            </a:extLst>
          </p:cNvPr>
          <p:cNvPicPr>
            <a:picLocks noChangeAspect="1"/>
          </p:cNvPicPr>
          <p:nvPr/>
        </p:nvPicPr>
        <p:blipFill rotWithShape="1">
          <a:blip r:embed="rId7"/>
          <a:srcRect l="5605" r="15882"/>
          <a:stretch/>
        </p:blipFill>
        <p:spPr>
          <a:xfrm>
            <a:off x="6735467" y="977900"/>
            <a:ext cx="5037433" cy="4826000"/>
          </a:xfrm>
          <a:prstGeom prst="rect">
            <a:avLst/>
          </a:prstGeom>
        </p:spPr>
      </p:pic>
    </p:spTree>
    <p:extLst>
      <p:ext uri="{BB962C8B-B14F-4D97-AF65-F5344CB8AC3E}">
        <p14:creationId xmlns:p14="http://schemas.microsoft.com/office/powerpoint/2010/main" val="2370632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24" name="Straight Connector 123">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12B01E-DC97-D88C-0A26-4235B0A76821}"/>
              </a:ext>
            </a:extLst>
          </p:cNvPr>
          <p:cNvSpPr txBox="1"/>
          <p:nvPr/>
        </p:nvSpPr>
        <p:spPr>
          <a:xfrm>
            <a:off x="1048555" y="3426467"/>
            <a:ext cx="4800600" cy="102847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6000" b="1" i="1" dirty="0">
                <a:solidFill>
                  <a:schemeClr val="bg1"/>
                </a:solidFill>
              </a:rPr>
              <a:t>Thank you!</a:t>
            </a:r>
          </a:p>
          <a:p>
            <a:pPr indent="-228600">
              <a:lnSpc>
                <a:spcPct val="90000"/>
              </a:lnSpc>
              <a:spcAft>
                <a:spcPts val="600"/>
              </a:spcAft>
              <a:buFont typeface="Arial" panose="020B0604020202020204" pitchFamily="34" charset="0"/>
              <a:buChar char="•"/>
            </a:pPr>
            <a:endParaRPr lang="en-US" sz="2000">
              <a:solidFill>
                <a:schemeClr val="bg1"/>
              </a:solidFill>
            </a:endParaRPr>
          </a:p>
        </p:txBody>
      </p:sp>
      <p:pic>
        <p:nvPicPr>
          <p:cNvPr id="7" name="Picture 7" descr="A collage of photos of food and drinks&#10;&#10;Description automatically generated">
            <a:extLst>
              <a:ext uri="{FF2B5EF4-FFF2-40B4-BE49-F238E27FC236}">
                <a16:creationId xmlns:a16="http://schemas.microsoft.com/office/drawing/2014/main" id="{6088C7DD-9DA4-CF3C-37A5-056B44C8B4E7}"/>
              </a:ext>
            </a:extLst>
          </p:cNvPr>
          <p:cNvPicPr>
            <a:picLocks noChangeAspect="1"/>
          </p:cNvPicPr>
          <p:nvPr/>
        </p:nvPicPr>
        <p:blipFill rotWithShape="1">
          <a:blip r:embed="rId2"/>
          <a:srcRect r="16619" b="-1"/>
          <a:stretch/>
        </p:blipFill>
        <p:spPr>
          <a:xfrm>
            <a:off x="6645193" y="686191"/>
            <a:ext cx="3588640" cy="2151975"/>
          </a:xfrm>
          <a:prstGeom prst="rect">
            <a:avLst/>
          </a:prstGeom>
        </p:spPr>
      </p:pic>
      <p:sp>
        <p:nvSpPr>
          <p:cNvPr id="126" name="Rectangle 125">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A drawing of a building&#10;&#10;Description automatically generated">
            <a:extLst>
              <a:ext uri="{FF2B5EF4-FFF2-40B4-BE49-F238E27FC236}">
                <a16:creationId xmlns:a16="http://schemas.microsoft.com/office/drawing/2014/main" id="{7B0B5B28-E811-24AA-67E9-F4B8F9ED5A8C}"/>
              </a:ext>
            </a:extLst>
          </p:cNvPr>
          <p:cNvPicPr>
            <a:picLocks noChangeAspect="1"/>
          </p:cNvPicPr>
          <p:nvPr/>
        </p:nvPicPr>
        <p:blipFill rotWithShape="1">
          <a:blip r:embed="rId3"/>
          <a:srcRect l="23802" r="31661" b="-1"/>
          <a:stretch/>
        </p:blipFill>
        <p:spPr>
          <a:xfrm>
            <a:off x="8038661" y="4024666"/>
            <a:ext cx="3588640" cy="2195734"/>
          </a:xfrm>
          <a:prstGeom prst="rect">
            <a:avLst/>
          </a:prstGeom>
        </p:spPr>
      </p:pic>
      <p:sp>
        <p:nvSpPr>
          <p:cNvPr id="128" name="Rectangle 127">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8202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375B19E4-0108-41C4-8DB1-11BAE0B49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TextBox 10">
            <a:extLst>
              <a:ext uri="{FF2B5EF4-FFF2-40B4-BE49-F238E27FC236}">
                <a16:creationId xmlns:a16="http://schemas.microsoft.com/office/drawing/2014/main" id="{E6D416EA-EFFF-A28E-FCB3-14EC520B5DC4}"/>
              </a:ext>
            </a:extLst>
          </p:cNvPr>
          <p:cNvSpPr txBox="1"/>
          <p:nvPr/>
        </p:nvSpPr>
        <p:spPr>
          <a:xfrm>
            <a:off x="6438900" y="669925"/>
            <a:ext cx="4457702" cy="132556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800" b="1" i="1" kern="1200">
                <a:solidFill>
                  <a:schemeClr val="bg1"/>
                </a:solidFill>
                <a:latin typeface="+mj-lt"/>
                <a:ea typeface="+mj-ea"/>
                <a:cs typeface="+mj-cs"/>
              </a:rPr>
              <a:t>Objective</a:t>
            </a:r>
          </a:p>
        </p:txBody>
      </p:sp>
      <p:pic>
        <p:nvPicPr>
          <p:cNvPr id="2" name="Picture 2" descr="A stone structure with a bird on top&#10;&#10;Description automatically generated">
            <a:extLst>
              <a:ext uri="{FF2B5EF4-FFF2-40B4-BE49-F238E27FC236}">
                <a16:creationId xmlns:a16="http://schemas.microsoft.com/office/drawing/2014/main" id="{16C978FC-BD9B-2A9C-3FA3-DFEE6EE35ACA}"/>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5791" r="9090" b="6509"/>
          <a:stretch/>
        </p:blipFill>
        <p:spPr>
          <a:xfrm>
            <a:off x="0" y="2307030"/>
            <a:ext cx="5753102" cy="4550970"/>
          </a:xfrm>
          <a:prstGeom prst="rect">
            <a:avLst/>
          </a:prstGeom>
        </p:spPr>
      </p:pic>
      <p:cxnSp>
        <p:nvCxnSpPr>
          <p:cNvPr id="74" name="Straight Connector 73">
            <a:extLst>
              <a:ext uri="{FF2B5EF4-FFF2-40B4-BE49-F238E27FC236}">
                <a16:creationId xmlns:a16="http://schemas.microsoft.com/office/drawing/2014/main" id="{C727A21A-62F5-405C-B7A5-439FD39932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0340"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2E62CE6-1D21-4565-8E90-0F1D900BEF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026340"/>
            <a:ext cx="1089660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705558E-1329-37B5-50F1-7E59F71963D5}"/>
              </a:ext>
            </a:extLst>
          </p:cNvPr>
          <p:cNvSpPr txBox="1"/>
          <p:nvPr/>
        </p:nvSpPr>
        <p:spPr>
          <a:xfrm>
            <a:off x="6438900" y="2400304"/>
            <a:ext cx="4457702" cy="344169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85000" lnSpcReduction="10000"/>
          </a:bodyPr>
          <a:lstStyle/>
          <a:p>
            <a:pPr indent="-228600">
              <a:lnSpc>
                <a:spcPct val="90000"/>
              </a:lnSpc>
              <a:spcAft>
                <a:spcPts val="600"/>
              </a:spcAft>
              <a:buFont typeface="Arial" panose="020B0604020202020204" pitchFamily="34" charset="0"/>
              <a:buChar char="•"/>
            </a:pPr>
            <a:r>
              <a:rPr lang="en-US" sz="2000" dirty="0">
                <a:solidFill>
                  <a:schemeClr val="bg1"/>
                </a:solidFill>
                <a:ea typeface="+mn-lt"/>
                <a:cs typeface="+mn-lt"/>
              </a:rPr>
              <a:t>In this presentation, we'll delve into Telangana's tourism data from 2016 to 2019, using data-driven analysis to unveil key insights. Our goal is to present actionable strategies that will boost revenue and streamline administrative operations in the tourism sector. Leveraging the state's open data policy, we'll identify growth opportunities, optimize resources, and build a sustainable tourism industry. As a data analyst, my role is to provide data-informed recommendations to the Telangana government for enhancing revenue through improved administrative operations. Together, we can unlock the full potential of Telangana's tourism sector and propel it to new heights of success.</a:t>
            </a:r>
          </a:p>
        </p:txBody>
      </p:sp>
    </p:spTree>
    <p:extLst>
      <p:ext uri="{BB962C8B-B14F-4D97-AF65-F5344CB8AC3E}">
        <p14:creationId xmlns:p14="http://schemas.microsoft.com/office/powerpoint/2010/main" val="1990970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375B19E4-0108-41C4-8DB1-11BAE0B49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extBox 3">
            <a:extLst>
              <a:ext uri="{FF2B5EF4-FFF2-40B4-BE49-F238E27FC236}">
                <a16:creationId xmlns:a16="http://schemas.microsoft.com/office/drawing/2014/main" id="{D0B9AE07-3EBA-6F60-A76B-082BA34F74A6}"/>
              </a:ext>
            </a:extLst>
          </p:cNvPr>
          <p:cNvSpPr txBox="1"/>
          <p:nvPr/>
        </p:nvSpPr>
        <p:spPr>
          <a:xfrm>
            <a:off x="6438900" y="669925"/>
            <a:ext cx="4457702" cy="132556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800" b="1" i="1" kern="1200">
                <a:solidFill>
                  <a:schemeClr val="bg1"/>
                </a:solidFill>
                <a:latin typeface="+mj-lt"/>
                <a:ea typeface="+mj-ea"/>
                <a:cs typeface="+mj-cs"/>
              </a:rPr>
              <a:t>Overview</a:t>
            </a:r>
          </a:p>
        </p:txBody>
      </p:sp>
      <p:pic>
        <p:nvPicPr>
          <p:cNvPr id="6" name="Picture 6">
            <a:extLst>
              <a:ext uri="{FF2B5EF4-FFF2-40B4-BE49-F238E27FC236}">
                <a16:creationId xmlns:a16="http://schemas.microsoft.com/office/drawing/2014/main" id="{D45DEDC3-E54F-20FE-451E-A02CE0A8B9DF}"/>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454" t="9091" r="23698"/>
          <a:stretch/>
        </p:blipFill>
        <p:spPr>
          <a:xfrm>
            <a:off x="0" y="2306980"/>
            <a:ext cx="5753102" cy="4551020"/>
          </a:xfrm>
          <a:prstGeom prst="rect">
            <a:avLst/>
          </a:prstGeom>
        </p:spPr>
      </p:pic>
      <p:cxnSp>
        <p:nvCxnSpPr>
          <p:cNvPr id="45" name="Straight Connector 44">
            <a:extLst>
              <a:ext uri="{FF2B5EF4-FFF2-40B4-BE49-F238E27FC236}">
                <a16:creationId xmlns:a16="http://schemas.microsoft.com/office/drawing/2014/main" id="{C727A21A-62F5-405C-B7A5-439FD39932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0340"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2E62CE6-1D21-4565-8E90-0F1D900BEF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026340"/>
            <a:ext cx="1089660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A1C0673-8255-BC1D-E30C-A56B4E0F9583}"/>
              </a:ext>
            </a:extLst>
          </p:cNvPr>
          <p:cNvSpPr txBox="1"/>
          <p:nvPr/>
        </p:nvSpPr>
        <p:spPr>
          <a:xfrm>
            <a:off x="6438900" y="2400304"/>
            <a:ext cx="4457702" cy="344169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700">
                <a:solidFill>
                  <a:schemeClr val="bg1"/>
                </a:solidFill>
              </a:rPr>
              <a:t>Telangana, located in southern India, boasts a diverse tapestry of cultural heritage and breathtaking natural landscapes. With an array of historical monuments, religious destinations, captivating natural attractions, and bustling urban centers, the state's tourism sector has experienced steady growth over the years. Visitors are drawn to the region's vibrant mix of history, spirituality, and picturesque settings, making Telangana a favored destination for both domestic and international travelers. Its rich offerings promise memorable experiences, contributing to the state's thriving tourism industry.</a:t>
            </a:r>
          </a:p>
        </p:txBody>
      </p:sp>
    </p:spTree>
    <p:extLst>
      <p:ext uri="{BB962C8B-B14F-4D97-AF65-F5344CB8AC3E}">
        <p14:creationId xmlns:p14="http://schemas.microsoft.com/office/powerpoint/2010/main" val="1927267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extBox 2">
            <a:extLst>
              <a:ext uri="{FF2B5EF4-FFF2-40B4-BE49-F238E27FC236}">
                <a16:creationId xmlns:a16="http://schemas.microsoft.com/office/drawing/2014/main" id="{8797CD87-62B1-68E2-3642-CF2B0750D8D8}"/>
              </a:ext>
            </a:extLst>
          </p:cNvPr>
          <p:cNvSpPr txBox="1"/>
          <p:nvPr/>
        </p:nvSpPr>
        <p:spPr>
          <a:xfrm>
            <a:off x="6749057" y="468113"/>
            <a:ext cx="4631033" cy="138310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800" b="1" i="1" kern="1200">
                <a:solidFill>
                  <a:schemeClr val="bg1"/>
                </a:solidFill>
                <a:latin typeface="+mj-lt"/>
                <a:ea typeface="+mj-ea"/>
                <a:cs typeface="+mj-cs"/>
              </a:rPr>
              <a:t>Data</a:t>
            </a:r>
          </a:p>
        </p:txBody>
      </p:sp>
      <p:pic>
        <p:nvPicPr>
          <p:cNvPr id="2" name="Picture 4" descr="A blue building with towers&#10;&#10;Description automatically generated">
            <a:extLst>
              <a:ext uri="{FF2B5EF4-FFF2-40B4-BE49-F238E27FC236}">
                <a16:creationId xmlns:a16="http://schemas.microsoft.com/office/drawing/2014/main" id="{18729E3C-EEE3-C17B-2D1E-759A4DC4160C}"/>
              </a:ext>
            </a:extLst>
          </p:cNvPr>
          <p:cNvPicPr>
            <a:picLocks noChangeAspect="1"/>
          </p:cNvPicPr>
          <p:nvPr/>
        </p:nvPicPr>
        <p:blipFill rotWithShape="1">
          <a:blip r:embed="rId2"/>
          <a:srcRect t="10485" r="-2" b="10258"/>
          <a:stretch/>
        </p:blipFill>
        <p:spPr>
          <a:xfrm>
            <a:off x="20" y="1"/>
            <a:ext cx="4917198" cy="2919130"/>
          </a:xfrm>
          <a:prstGeom prst="rect">
            <a:avLst/>
          </a:prstGeom>
        </p:spPr>
      </p:pic>
      <p:grpSp>
        <p:nvGrpSpPr>
          <p:cNvPr id="87" name="Group 86">
            <a:extLst>
              <a:ext uri="{FF2B5EF4-FFF2-40B4-BE49-F238E27FC236}">
                <a16:creationId xmlns:a16="http://schemas.microsoft.com/office/drawing/2014/main" id="{1CF03BDF-BAB0-4895-98AF-E26EE081D9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79264" y="-929399"/>
            <a:ext cx="2408650" cy="4367176"/>
            <a:chOff x="6833344" y="1502572"/>
            <a:chExt cx="2408650" cy="4343740"/>
          </a:xfrm>
        </p:grpSpPr>
        <p:cxnSp>
          <p:nvCxnSpPr>
            <p:cNvPr id="88" name="Straight Connector 87">
              <a:extLst>
                <a:ext uri="{FF2B5EF4-FFF2-40B4-BE49-F238E27FC236}">
                  <a16:creationId xmlns:a16="http://schemas.microsoft.com/office/drawing/2014/main" id="{2598CC8A-F5E2-4B20-8E5A-5C9F77B0ED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5400000" flipH="1">
              <a:off x="4661474" y="3674442"/>
              <a:ext cx="434374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56EFDDC-4D10-40E2-B179-928889F8BD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5400000">
              <a:off x="8039282" y="304695"/>
              <a:ext cx="0" cy="2405424"/>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91" name="Straight Connector 90">
            <a:extLst>
              <a:ext uri="{FF2B5EF4-FFF2-40B4-BE49-F238E27FC236}">
                <a16:creationId xmlns:a16="http://schemas.microsoft.com/office/drawing/2014/main" id="{DAE05351-315A-4BA9-A90A-FE5C949522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43701" y="1851222"/>
            <a:ext cx="54482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Picture 7" descr="A screenshot of a computer&#10;&#10;Description automatically generated">
            <a:extLst>
              <a:ext uri="{FF2B5EF4-FFF2-40B4-BE49-F238E27FC236}">
                <a16:creationId xmlns:a16="http://schemas.microsoft.com/office/drawing/2014/main" id="{94DFAF95-FFE5-FA6F-818A-D9A75351484F}"/>
              </a:ext>
            </a:extLst>
          </p:cNvPr>
          <p:cNvPicPr>
            <a:picLocks noChangeAspect="1"/>
          </p:cNvPicPr>
          <p:nvPr/>
        </p:nvPicPr>
        <p:blipFill rotWithShape="1">
          <a:blip r:embed="rId3"/>
          <a:srcRect t="14054" r="2" b="24644"/>
          <a:stretch/>
        </p:blipFill>
        <p:spPr>
          <a:xfrm>
            <a:off x="20" y="3325517"/>
            <a:ext cx="5517385" cy="3532483"/>
          </a:xfrm>
          <a:prstGeom prst="rect">
            <a:avLst/>
          </a:prstGeom>
        </p:spPr>
      </p:pic>
      <p:sp>
        <p:nvSpPr>
          <p:cNvPr id="4" name="TextBox 3">
            <a:extLst>
              <a:ext uri="{FF2B5EF4-FFF2-40B4-BE49-F238E27FC236}">
                <a16:creationId xmlns:a16="http://schemas.microsoft.com/office/drawing/2014/main" id="{E2513538-FF1D-C120-ACDA-76B3033EB5D8}"/>
              </a:ext>
            </a:extLst>
          </p:cNvPr>
          <p:cNvSpPr txBox="1"/>
          <p:nvPr/>
        </p:nvSpPr>
        <p:spPr>
          <a:xfrm>
            <a:off x="6749057" y="2120204"/>
            <a:ext cx="5339371" cy="308143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400" dirty="0">
                <a:solidFill>
                  <a:schemeClr val="bg1"/>
                </a:solidFill>
                <a:ea typeface="+mn-lt"/>
                <a:cs typeface="+mn-lt"/>
              </a:rPr>
              <a:t>Through an extensive analysis of domestic and foreign visitor data from 2016 to 2019, alongside Telangana's population demographics in 2011, we uncovered significant insights into tourism trends and their correlation with the region's population. </a:t>
            </a:r>
            <a:endParaRPr lang="en-US">
              <a:solidFill>
                <a:schemeClr val="bg1"/>
              </a:solidFill>
            </a:endParaRPr>
          </a:p>
          <a:p>
            <a:pPr indent="-228600">
              <a:lnSpc>
                <a:spcPct val="90000"/>
              </a:lnSpc>
              <a:spcAft>
                <a:spcPts val="600"/>
              </a:spcAft>
              <a:buFont typeface="Arial" panose="020B0604020202020204" pitchFamily="34" charset="0"/>
              <a:buChar char="•"/>
            </a:pPr>
            <a:r>
              <a:rPr lang="en-US" sz="1400" dirty="0">
                <a:solidFill>
                  <a:schemeClr val="bg1"/>
                </a:solidFill>
                <a:ea typeface="+mn-lt"/>
                <a:cs typeface="+mn-lt"/>
              </a:rPr>
              <a:t>By merging and examining these datasets, we gained a comprehensive understanding of tourism patterns, allowing us to offer data-driven recommendations. </a:t>
            </a:r>
            <a:endParaRPr lang="en-US">
              <a:solidFill>
                <a:schemeClr val="bg1"/>
              </a:solidFill>
              <a:ea typeface="+mn-lt"/>
              <a:cs typeface="+mn-lt"/>
            </a:endParaRPr>
          </a:p>
          <a:p>
            <a:pPr indent="-228600">
              <a:lnSpc>
                <a:spcPct val="90000"/>
              </a:lnSpc>
              <a:spcAft>
                <a:spcPts val="600"/>
              </a:spcAft>
              <a:buFont typeface="Arial" panose="020B0604020202020204" pitchFamily="34" charset="0"/>
              <a:buChar char="•"/>
            </a:pPr>
            <a:r>
              <a:rPr lang="en-US" sz="1400" dirty="0">
                <a:solidFill>
                  <a:schemeClr val="bg1"/>
                </a:solidFill>
                <a:ea typeface="+mn-lt"/>
                <a:cs typeface="+mn-lt"/>
              </a:rPr>
              <a:t>Our insights aim to foster the growth of Telangana's tourism industry while optimizing its impact on the state's population and economy. </a:t>
            </a:r>
            <a:endParaRPr lang="en-US">
              <a:solidFill>
                <a:schemeClr val="bg1"/>
              </a:solidFill>
              <a:ea typeface="+mn-lt"/>
              <a:cs typeface="+mn-lt"/>
            </a:endParaRPr>
          </a:p>
          <a:p>
            <a:pPr indent="-228600">
              <a:lnSpc>
                <a:spcPct val="90000"/>
              </a:lnSpc>
              <a:spcAft>
                <a:spcPts val="600"/>
              </a:spcAft>
              <a:buFont typeface="Arial" panose="020B0604020202020204" pitchFamily="34" charset="0"/>
              <a:buChar char="•"/>
            </a:pPr>
            <a:r>
              <a:rPr lang="en-US" sz="1400" dirty="0">
                <a:solidFill>
                  <a:schemeClr val="bg1"/>
                </a:solidFill>
                <a:ea typeface="+mn-lt"/>
                <a:cs typeface="+mn-lt"/>
              </a:rPr>
              <a:t>With a focus on enhancing revenue and streamlining administrative operations, these recommendations will pave the way for a more robust and sustainable tourism sector in Telangana.</a:t>
            </a:r>
            <a:endParaRPr lang="en-US">
              <a:solidFill>
                <a:schemeClr val="bg1"/>
              </a:solidFill>
              <a:cs typeface="Calibri"/>
            </a:endParaRPr>
          </a:p>
        </p:txBody>
      </p:sp>
      <p:grpSp>
        <p:nvGrpSpPr>
          <p:cNvPr id="93" name="Group 92">
            <a:extLst>
              <a:ext uri="{FF2B5EF4-FFF2-40B4-BE49-F238E27FC236}">
                <a16:creationId xmlns:a16="http://schemas.microsoft.com/office/drawing/2014/main" id="{9D20816A-53A8-414B-9615-2877C10816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3852759"/>
            <a:ext cx="4917221" cy="3005241"/>
            <a:chOff x="6833344" y="1502573"/>
            <a:chExt cx="4917221" cy="3005241"/>
          </a:xfrm>
        </p:grpSpPr>
        <p:cxnSp>
          <p:nvCxnSpPr>
            <p:cNvPr id="94" name="Straight Connector 93">
              <a:extLst>
                <a:ext uri="{FF2B5EF4-FFF2-40B4-BE49-F238E27FC236}">
                  <a16:creationId xmlns:a16="http://schemas.microsoft.com/office/drawing/2014/main" id="{49CC84F6-0A3D-42D4-84D1-34E857123F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6833344" y="1502573"/>
              <a:ext cx="0" cy="300524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76FD32F-1C07-4AF8-994F-CDC99B5D4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6836570" y="1507434"/>
              <a:ext cx="491399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6120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TextBox 2">
            <a:extLst>
              <a:ext uri="{FF2B5EF4-FFF2-40B4-BE49-F238E27FC236}">
                <a16:creationId xmlns:a16="http://schemas.microsoft.com/office/drawing/2014/main" id="{8797CD87-62B1-68E2-3642-CF2B0750D8D8}"/>
              </a:ext>
            </a:extLst>
          </p:cNvPr>
          <p:cNvSpPr txBox="1"/>
          <p:nvPr/>
        </p:nvSpPr>
        <p:spPr>
          <a:xfrm>
            <a:off x="6527800" y="448721"/>
            <a:ext cx="4713997" cy="122565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800" b="1" i="1" kern="1200">
                <a:solidFill>
                  <a:schemeClr val="bg1"/>
                </a:solidFill>
                <a:latin typeface="+mj-lt"/>
                <a:ea typeface="+mj-ea"/>
                <a:cs typeface="+mj-cs"/>
              </a:rPr>
              <a:t>Additional Data</a:t>
            </a:r>
            <a:endParaRPr lang="en-US" sz="3800" b="1" i="1" kern="1200" dirty="0">
              <a:solidFill>
                <a:schemeClr val="bg1"/>
              </a:solidFill>
              <a:latin typeface="+mj-lt"/>
              <a:ea typeface="+mj-ea"/>
              <a:cs typeface="+mj-cs"/>
            </a:endParaRPr>
          </a:p>
        </p:txBody>
      </p:sp>
      <p:pic>
        <p:nvPicPr>
          <p:cNvPr id="5" name="Picture 5" descr="Free stock photo of Charminar, hyderabad, indo-islamic architecture">
            <a:extLst>
              <a:ext uri="{FF2B5EF4-FFF2-40B4-BE49-F238E27FC236}">
                <a16:creationId xmlns:a16="http://schemas.microsoft.com/office/drawing/2014/main" id="{D679387B-09B9-C21C-254F-65B0CA55FF7E}"/>
              </a:ext>
            </a:extLst>
          </p:cNvPr>
          <p:cNvPicPr>
            <a:picLocks noChangeAspect="1"/>
          </p:cNvPicPr>
          <p:nvPr/>
        </p:nvPicPr>
        <p:blipFill>
          <a:blip r:embed="rId2"/>
          <a:stretch>
            <a:fillRect/>
          </a:stretch>
        </p:blipFill>
        <p:spPr>
          <a:xfrm>
            <a:off x="-2346" y="1551956"/>
            <a:ext cx="5666547" cy="3754087"/>
          </a:xfrm>
          <a:prstGeom prst="rect">
            <a:avLst/>
          </a:prstGeom>
        </p:spPr>
      </p:pic>
      <p:cxnSp>
        <p:nvCxnSpPr>
          <p:cNvPr id="102" name="Straight Connector 10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2513538-FF1D-C120-ACDA-76B3033EB5D8}"/>
              </a:ext>
            </a:extLst>
          </p:cNvPr>
          <p:cNvSpPr txBox="1"/>
          <p:nvPr/>
        </p:nvSpPr>
        <p:spPr>
          <a:xfrm>
            <a:off x="6527800" y="1909192"/>
            <a:ext cx="4713997" cy="364771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400" dirty="0">
                <a:solidFill>
                  <a:schemeClr val="bg1"/>
                </a:solidFill>
              </a:rPr>
              <a:t>In addition to the domestic and foreign visitor data from 2016 to 2019, we gathered valuable information through extensive research on Telangana's tourism landscape. </a:t>
            </a:r>
            <a:endParaRPr lang="en-US" dirty="0">
              <a:solidFill>
                <a:schemeClr val="bg1"/>
              </a:solidFill>
            </a:endParaRPr>
          </a:p>
          <a:p>
            <a:pPr indent="-228600">
              <a:lnSpc>
                <a:spcPct val="90000"/>
              </a:lnSpc>
              <a:spcAft>
                <a:spcPts val="600"/>
              </a:spcAft>
              <a:buFont typeface="Arial" panose="020B0604020202020204" pitchFamily="34" charset="0"/>
              <a:buChar char="•"/>
            </a:pPr>
            <a:r>
              <a:rPr lang="en-US" sz="1400" dirty="0">
                <a:solidFill>
                  <a:schemeClr val="bg1"/>
                </a:solidFill>
              </a:rPr>
              <a:t>The new dataset includes columns such as "area" (representing the area of each district), "population" (providing the district's population and population density), "road" (detailing major district roads, state highways, and rural roads), and "tourist spot" (indicating the number of tourist spots in each district, including TSTDC units). </a:t>
            </a:r>
            <a:endParaRPr lang="en-US" dirty="0">
              <a:solidFill>
                <a:schemeClr val="bg1"/>
              </a:solidFill>
            </a:endParaRPr>
          </a:p>
          <a:p>
            <a:pPr indent="-228600">
              <a:lnSpc>
                <a:spcPct val="90000"/>
              </a:lnSpc>
              <a:spcAft>
                <a:spcPts val="600"/>
              </a:spcAft>
              <a:buFont typeface="Arial" panose="020B0604020202020204" pitchFamily="34" charset="0"/>
              <a:buChar char="•"/>
            </a:pPr>
            <a:r>
              <a:rPr lang="en-US" sz="1400" dirty="0">
                <a:solidFill>
                  <a:schemeClr val="bg1"/>
                </a:solidFill>
              </a:rPr>
              <a:t>Moreover, we acquired miscellaneous data points like literacy rate, urban and rural percentages, sex ratio, and the total number of villages in the state. </a:t>
            </a:r>
            <a:endParaRPr lang="en-US">
              <a:solidFill>
                <a:schemeClr val="bg1"/>
              </a:solidFill>
            </a:endParaRPr>
          </a:p>
          <a:p>
            <a:pPr indent="-228600">
              <a:lnSpc>
                <a:spcPct val="90000"/>
              </a:lnSpc>
              <a:spcAft>
                <a:spcPts val="600"/>
              </a:spcAft>
              <a:buFont typeface="Arial" panose="020B0604020202020204" pitchFamily="34" charset="0"/>
              <a:buChar char="•"/>
            </a:pPr>
            <a:r>
              <a:rPr lang="en-US" sz="1400" dirty="0">
                <a:solidFill>
                  <a:schemeClr val="bg1"/>
                </a:solidFill>
              </a:rPr>
              <a:t>This comprehensive dataset will enable us to delve even deeper into the relationships between tourism patterns, infrastructure, and demographic factors, leading to more robust and insightful recommendations for the government.</a:t>
            </a:r>
            <a:endParaRPr lang="en-US">
              <a:solidFill>
                <a:schemeClr val="bg1"/>
              </a:solidFill>
              <a:cs typeface="Calibri"/>
            </a:endParaRPr>
          </a:p>
        </p:txBody>
      </p:sp>
      <p:cxnSp>
        <p:nvCxnSpPr>
          <p:cNvPr id="104" name="Straight Connector 10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586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2" descr="A person standing next to a building&#10;&#10;Description automatically generated">
            <a:extLst>
              <a:ext uri="{FF2B5EF4-FFF2-40B4-BE49-F238E27FC236}">
                <a16:creationId xmlns:a16="http://schemas.microsoft.com/office/drawing/2014/main" id="{C356E2B6-E8EE-A4A4-211E-AD53521A449E}"/>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l="1710" r="16932" b="-1"/>
          <a:stretch/>
        </p:blipFill>
        <p:spPr>
          <a:xfrm>
            <a:off x="-6" y="-4"/>
            <a:ext cx="12192000" cy="6855958"/>
          </a:xfrm>
          <a:prstGeom prst="rect">
            <a:avLst/>
          </a:prstGeom>
        </p:spPr>
      </p:pic>
      <p:sp>
        <p:nvSpPr>
          <p:cNvPr id="2" name="TextBox 1">
            <a:extLst>
              <a:ext uri="{FF2B5EF4-FFF2-40B4-BE49-F238E27FC236}">
                <a16:creationId xmlns:a16="http://schemas.microsoft.com/office/drawing/2014/main" id="{30E04EE0-CD84-0675-AB6E-684CEA9C7A96}"/>
              </a:ext>
            </a:extLst>
          </p:cNvPr>
          <p:cNvSpPr txBox="1"/>
          <p:nvPr/>
        </p:nvSpPr>
        <p:spPr>
          <a:xfrm>
            <a:off x="640085" y="4522156"/>
            <a:ext cx="6244191" cy="136321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Bef>
                <a:spcPct val="0"/>
              </a:spcBef>
              <a:spcAft>
                <a:spcPts val="342"/>
              </a:spcAft>
            </a:pPr>
            <a:r>
              <a:rPr lang="en-US" sz="6000" b="1" i="1" kern="1200" dirty="0">
                <a:latin typeface="+mj-lt"/>
                <a:ea typeface="+mj-ea"/>
                <a:cs typeface="+mj-cs"/>
              </a:rPr>
              <a:t>Trends &amp;</a:t>
            </a:r>
            <a:r>
              <a:rPr lang="en-US" sz="6000" b="1" i="1" dirty="0">
                <a:latin typeface="+mj-lt"/>
                <a:ea typeface="+mj-ea"/>
                <a:cs typeface="+mj-cs"/>
              </a:rPr>
              <a:t> </a:t>
            </a:r>
            <a:r>
              <a:rPr lang="en-US" sz="6000" b="1" i="1" kern="1200" dirty="0">
                <a:latin typeface="+mj-lt"/>
                <a:ea typeface="+mj-ea"/>
                <a:cs typeface="+mj-cs"/>
              </a:rPr>
              <a:t>Insights</a:t>
            </a:r>
            <a:endParaRPr lang="en-US" sz="6000" b="1" i="1" kern="1200" dirty="0">
              <a:latin typeface="+mj-lt"/>
              <a:ea typeface="+mj-ea"/>
              <a:cs typeface="Calibri Light"/>
            </a:endParaRPr>
          </a:p>
        </p:txBody>
      </p:sp>
      <p:sp>
        <p:nvSpPr>
          <p:cNvPr id="62" name="Freeform: Shape 61">
            <a:extLst>
              <a:ext uri="{FF2B5EF4-FFF2-40B4-BE49-F238E27FC236}">
                <a16:creationId xmlns:a16="http://schemas.microsoft.com/office/drawing/2014/main" id="{0C498D70-E3F3-491D-AD66-F47DEC818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 y="292608"/>
            <a:ext cx="1762956" cy="3182112"/>
          </a:xfrm>
          <a:custGeom>
            <a:avLst/>
            <a:gdLst>
              <a:gd name="connsiteX0" fmla="*/ 171900 w 1762956"/>
              <a:gd name="connsiteY0" fmla="*/ 0 h 3182112"/>
              <a:gd name="connsiteX1" fmla="*/ 1762956 w 1762956"/>
              <a:gd name="connsiteY1" fmla="*/ 1591056 h 3182112"/>
              <a:gd name="connsiteX2" fmla="*/ 171900 w 1762956"/>
              <a:gd name="connsiteY2" fmla="*/ 3182112 h 3182112"/>
              <a:gd name="connsiteX3" fmla="*/ 9224 w 1762956"/>
              <a:gd name="connsiteY3" fmla="*/ 3173898 h 3182112"/>
              <a:gd name="connsiteX4" fmla="*/ 0 w 1762956"/>
              <a:gd name="connsiteY4" fmla="*/ 3172490 h 3182112"/>
              <a:gd name="connsiteX5" fmla="*/ 0 w 1762956"/>
              <a:gd name="connsiteY5" fmla="*/ 9622 h 3182112"/>
              <a:gd name="connsiteX6" fmla="*/ 9224 w 1762956"/>
              <a:gd name="connsiteY6" fmla="*/ 8215 h 3182112"/>
              <a:gd name="connsiteX7" fmla="*/ 171900 w 1762956"/>
              <a:gd name="connsiteY7" fmla="*/ 0 h 31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956" h="3182112">
                <a:moveTo>
                  <a:pt x="171900" y="0"/>
                </a:moveTo>
                <a:cubicBezTo>
                  <a:pt x="1050616" y="0"/>
                  <a:pt x="1762956" y="712340"/>
                  <a:pt x="1762956" y="1591056"/>
                </a:cubicBezTo>
                <a:cubicBezTo>
                  <a:pt x="1762956" y="2469772"/>
                  <a:pt x="1050616" y="3182112"/>
                  <a:pt x="171900" y="3182112"/>
                </a:cubicBezTo>
                <a:cubicBezTo>
                  <a:pt x="116980" y="3182112"/>
                  <a:pt x="62710" y="3179330"/>
                  <a:pt x="9224" y="3173898"/>
                </a:cubicBezTo>
                <a:lnTo>
                  <a:pt x="0" y="3172490"/>
                </a:lnTo>
                <a:lnTo>
                  <a:pt x="0" y="9622"/>
                </a:lnTo>
                <a:lnTo>
                  <a:pt x="9224" y="8215"/>
                </a:lnTo>
                <a:cubicBezTo>
                  <a:pt x="62710" y="2783"/>
                  <a:pt x="116980" y="0"/>
                  <a:pt x="1719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A collage of images of women dancing&#10;&#10;Description automatically generated">
            <a:extLst>
              <a:ext uri="{FF2B5EF4-FFF2-40B4-BE49-F238E27FC236}">
                <a16:creationId xmlns:a16="http://schemas.microsoft.com/office/drawing/2014/main" id="{268D976D-E265-D897-4C9F-5C6A1196DF88}"/>
              </a:ext>
            </a:extLst>
          </p:cNvPr>
          <p:cNvPicPr>
            <a:picLocks noChangeAspect="1"/>
          </p:cNvPicPr>
          <p:nvPr/>
        </p:nvPicPr>
        <p:blipFill rotWithShape="1">
          <a:blip r:embed="rId4"/>
          <a:srcRect l="29090" r="37294" b="-1"/>
          <a:stretch/>
        </p:blipFill>
        <p:spPr>
          <a:xfrm>
            <a:off x="-6" y="457200"/>
            <a:ext cx="1598364" cy="2852928"/>
          </a:xfrm>
          <a:custGeom>
            <a:avLst/>
            <a:gdLst/>
            <a:ahLst/>
            <a:cxnLst/>
            <a:rect l="l" t="t" r="r" b="b"/>
            <a:pathLst>
              <a:path w="1598364" h="2852928">
                <a:moveTo>
                  <a:pt x="171900" y="0"/>
                </a:moveTo>
                <a:cubicBezTo>
                  <a:pt x="959714" y="0"/>
                  <a:pt x="1598364" y="638650"/>
                  <a:pt x="1598364" y="1426464"/>
                </a:cubicBezTo>
                <a:cubicBezTo>
                  <a:pt x="1598364" y="2214278"/>
                  <a:pt x="959714" y="2852928"/>
                  <a:pt x="171900" y="2852928"/>
                </a:cubicBezTo>
                <a:cubicBezTo>
                  <a:pt x="122662" y="2852928"/>
                  <a:pt x="74006" y="2850433"/>
                  <a:pt x="26052" y="2845563"/>
                </a:cubicBezTo>
                <a:lnTo>
                  <a:pt x="0" y="2841587"/>
                </a:lnTo>
                <a:lnTo>
                  <a:pt x="0" y="11341"/>
                </a:lnTo>
                <a:lnTo>
                  <a:pt x="26052" y="7365"/>
                </a:lnTo>
                <a:cubicBezTo>
                  <a:pt x="74006" y="2495"/>
                  <a:pt x="122662" y="0"/>
                  <a:pt x="171900" y="0"/>
                </a:cubicBezTo>
                <a:close/>
              </a:path>
            </a:pathLst>
          </a:custGeom>
        </p:spPr>
      </p:pic>
      <p:sp>
        <p:nvSpPr>
          <p:cNvPr id="64" name="Oval 63">
            <a:extLst>
              <a:ext uri="{FF2B5EF4-FFF2-40B4-BE49-F238E27FC236}">
                <a16:creationId xmlns:a16="http://schemas.microsoft.com/office/drawing/2014/main" id="{593AFE2C-42B2-4C01-B3C4-EFFC4FA67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78307" y="2926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3" descr="A stone archway with carvings&#10;&#10;Description automatically generated">
            <a:extLst>
              <a:ext uri="{FF2B5EF4-FFF2-40B4-BE49-F238E27FC236}">
                <a16:creationId xmlns:a16="http://schemas.microsoft.com/office/drawing/2014/main" id="{22BD775A-B59E-ED23-7ABD-E77755A66D9F}"/>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15399" r="17850" b="-1"/>
          <a:stretch/>
        </p:blipFill>
        <p:spPr>
          <a:xfrm>
            <a:off x="2142899" y="457200"/>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66" name="Oval 65">
            <a:extLst>
              <a:ext uri="{FF2B5EF4-FFF2-40B4-BE49-F238E27FC236}">
                <a16:creationId xmlns:a16="http://schemas.microsoft.com/office/drawing/2014/main" id="{59C1EA7D-CC54-4A0A-B26F-2D24CAF266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75776" y="2926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painting of a group of people&#10;&#10;Description automatically generated">
            <a:extLst>
              <a:ext uri="{FF2B5EF4-FFF2-40B4-BE49-F238E27FC236}">
                <a16:creationId xmlns:a16="http://schemas.microsoft.com/office/drawing/2014/main" id="{06481147-0558-EF97-4F01-B4713930E67D}"/>
              </a:ext>
            </a:extLst>
          </p:cNvPr>
          <p:cNvPicPr>
            <a:picLocks noChangeAspect="1"/>
          </p:cNvPicPr>
          <p:nvPr/>
        </p:nvPicPr>
        <p:blipFill rotWithShape="1">
          <a:blip r:embed="rId7"/>
          <a:srcRect l="16832" r="24170" b="3"/>
          <a:stretch/>
        </p:blipFill>
        <p:spPr>
          <a:xfrm>
            <a:off x="5540368" y="457200"/>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68" name="Oval 67">
            <a:extLst>
              <a:ext uri="{FF2B5EF4-FFF2-40B4-BE49-F238E27FC236}">
                <a16:creationId xmlns:a16="http://schemas.microsoft.com/office/drawing/2014/main" id="{6F813F29-DA0C-4A27-95C9-47F5D0690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42346" y="3429000"/>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7" descr="A stone pillars in a field&#10;&#10;Description automatically generated">
            <a:extLst>
              <a:ext uri="{FF2B5EF4-FFF2-40B4-BE49-F238E27FC236}">
                <a16:creationId xmlns:a16="http://schemas.microsoft.com/office/drawing/2014/main" id="{920BD178-8E3F-5E26-0206-3FBA5B630314}"/>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l="18950" r="14591" b="-2"/>
          <a:stretch/>
        </p:blipFill>
        <p:spPr>
          <a:xfrm>
            <a:off x="7206938" y="3593592"/>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70" name="Freeform: Shape 69">
            <a:extLst>
              <a:ext uri="{FF2B5EF4-FFF2-40B4-BE49-F238E27FC236}">
                <a16:creationId xmlns:a16="http://schemas.microsoft.com/office/drawing/2014/main" id="{39F66804-1CC4-4C70-B440-D0033952B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429044" y="3310128"/>
            <a:ext cx="1762956" cy="3182112"/>
          </a:xfrm>
          <a:custGeom>
            <a:avLst/>
            <a:gdLst>
              <a:gd name="connsiteX0" fmla="*/ 171900 w 1762956"/>
              <a:gd name="connsiteY0" fmla="*/ 0 h 3182112"/>
              <a:gd name="connsiteX1" fmla="*/ 1762956 w 1762956"/>
              <a:gd name="connsiteY1" fmla="*/ 1591056 h 3182112"/>
              <a:gd name="connsiteX2" fmla="*/ 171900 w 1762956"/>
              <a:gd name="connsiteY2" fmla="*/ 3182112 h 3182112"/>
              <a:gd name="connsiteX3" fmla="*/ 9224 w 1762956"/>
              <a:gd name="connsiteY3" fmla="*/ 3173898 h 3182112"/>
              <a:gd name="connsiteX4" fmla="*/ 0 w 1762956"/>
              <a:gd name="connsiteY4" fmla="*/ 3172490 h 3182112"/>
              <a:gd name="connsiteX5" fmla="*/ 0 w 1762956"/>
              <a:gd name="connsiteY5" fmla="*/ 9622 h 3182112"/>
              <a:gd name="connsiteX6" fmla="*/ 9224 w 1762956"/>
              <a:gd name="connsiteY6" fmla="*/ 8215 h 3182112"/>
              <a:gd name="connsiteX7" fmla="*/ 171900 w 1762956"/>
              <a:gd name="connsiteY7" fmla="*/ 0 h 31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956" h="3182112">
                <a:moveTo>
                  <a:pt x="171900" y="0"/>
                </a:moveTo>
                <a:cubicBezTo>
                  <a:pt x="1050616" y="0"/>
                  <a:pt x="1762956" y="712340"/>
                  <a:pt x="1762956" y="1591056"/>
                </a:cubicBezTo>
                <a:cubicBezTo>
                  <a:pt x="1762956" y="2469772"/>
                  <a:pt x="1050616" y="3182112"/>
                  <a:pt x="171900" y="3182112"/>
                </a:cubicBezTo>
                <a:cubicBezTo>
                  <a:pt x="116980" y="3182112"/>
                  <a:pt x="62710" y="3179330"/>
                  <a:pt x="9224" y="3173898"/>
                </a:cubicBezTo>
                <a:lnTo>
                  <a:pt x="0" y="3172490"/>
                </a:lnTo>
                <a:lnTo>
                  <a:pt x="0" y="9622"/>
                </a:lnTo>
                <a:lnTo>
                  <a:pt x="9224" y="8215"/>
                </a:lnTo>
                <a:cubicBezTo>
                  <a:pt x="62710" y="2783"/>
                  <a:pt x="116980" y="0"/>
                  <a:pt x="1719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5" descr="A plate of food with a bowl of sauce&#10;&#10;Description automatically generated">
            <a:extLst>
              <a:ext uri="{FF2B5EF4-FFF2-40B4-BE49-F238E27FC236}">
                <a16:creationId xmlns:a16="http://schemas.microsoft.com/office/drawing/2014/main" id="{24EF0CBE-AF05-B83F-F3BA-29D42F207CDF}"/>
              </a:ext>
            </a:extLst>
          </p:cNvPr>
          <p:cNvPicPr>
            <a:picLocks noChangeAspect="1"/>
          </p:cNvPicPr>
          <p:nvPr/>
        </p:nvPicPr>
        <p:blipFill rotWithShape="1">
          <a:blip r:embed="rId10"/>
          <a:srcRect l="31883" r="30836" b="1"/>
          <a:stretch/>
        </p:blipFill>
        <p:spPr>
          <a:xfrm>
            <a:off x="10593636" y="3474720"/>
            <a:ext cx="1598364" cy="2852928"/>
          </a:xfrm>
          <a:custGeom>
            <a:avLst/>
            <a:gdLst/>
            <a:ahLst/>
            <a:cxnLst/>
            <a:rect l="l" t="t" r="r" b="b"/>
            <a:pathLst>
              <a:path w="1598364" h="2852928">
                <a:moveTo>
                  <a:pt x="1426464" y="0"/>
                </a:moveTo>
                <a:cubicBezTo>
                  <a:pt x="1475702" y="0"/>
                  <a:pt x="1524358" y="2495"/>
                  <a:pt x="1572312" y="7365"/>
                </a:cubicBezTo>
                <a:lnTo>
                  <a:pt x="1598364" y="11341"/>
                </a:lnTo>
                <a:lnTo>
                  <a:pt x="1598364" y="2841587"/>
                </a:lnTo>
                <a:lnTo>
                  <a:pt x="1572312" y="2845563"/>
                </a:lnTo>
                <a:cubicBezTo>
                  <a:pt x="1524358" y="2850433"/>
                  <a:pt x="1475702" y="2852928"/>
                  <a:pt x="1426464" y="2852928"/>
                </a:cubicBezTo>
                <a:cubicBezTo>
                  <a:pt x="638650" y="2852928"/>
                  <a:pt x="0" y="2214278"/>
                  <a:pt x="0" y="1426464"/>
                </a:cubicBezTo>
                <a:cubicBezTo>
                  <a:pt x="0" y="638650"/>
                  <a:pt x="638650" y="0"/>
                  <a:pt x="1426464" y="0"/>
                </a:cubicBezTo>
                <a:close/>
              </a:path>
            </a:pathLst>
          </a:custGeom>
        </p:spPr>
      </p:pic>
    </p:spTree>
    <p:extLst>
      <p:ext uri="{BB962C8B-B14F-4D97-AF65-F5344CB8AC3E}">
        <p14:creationId xmlns:p14="http://schemas.microsoft.com/office/powerpoint/2010/main" val="178836015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extBox 1">
            <a:extLst>
              <a:ext uri="{FF2B5EF4-FFF2-40B4-BE49-F238E27FC236}">
                <a16:creationId xmlns:a16="http://schemas.microsoft.com/office/drawing/2014/main" id="{520B8B6A-3CA1-B17C-04C8-F7AAFC139357}"/>
              </a:ext>
            </a:extLst>
          </p:cNvPr>
          <p:cNvSpPr txBox="1"/>
          <p:nvPr/>
        </p:nvSpPr>
        <p:spPr>
          <a:xfrm>
            <a:off x="838200" y="448721"/>
            <a:ext cx="4707671" cy="122565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2700" b="1" kern="1200">
                <a:solidFill>
                  <a:schemeClr val="bg1"/>
                </a:solidFill>
                <a:latin typeface="+mj-lt"/>
                <a:ea typeface="+mj-ea"/>
                <a:cs typeface="+mj-cs"/>
              </a:rPr>
              <a:t>Understanding the Trends and Insights of Domestic Tourists in Telangana</a:t>
            </a:r>
            <a:endParaRPr lang="en-US" sz="2700" kern="1200">
              <a:solidFill>
                <a:schemeClr val="bg1"/>
              </a:solidFill>
              <a:latin typeface="+mj-lt"/>
              <a:ea typeface="+mj-ea"/>
              <a:cs typeface="+mj-cs"/>
            </a:endParaRPr>
          </a:p>
        </p:txBody>
      </p:sp>
      <p:cxnSp>
        <p:nvCxnSpPr>
          <p:cNvPr id="128" name="Straight Connector 12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3C1FE12-2FF5-89D0-27D3-EC3B4C3D1588}"/>
              </a:ext>
            </a:extLst>
          </p:cNvPr>
          <p:cNvSpPr txBox="1"/>
          <p:nvPr/>
        </p:nvSpPr>
        <p:spPr>
          <a:xfrm>
            <a:off x="897769" y="1909192"/>
            <a:ext cx="4586513" cy="364771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1400" dirty="0">
                <a:solidFill>
                  <a:schemeClr val="bg1"/>
                </a:solidFill>
              </a:rPr>
              <a:t>Hyderabad, a vibrant city, boasts numerous historical monuments, serves as India's IT hub, and hosts the renowned Telugu film industry. The city is a melting pot of culture and innovation. </a:t>
            </a:r>
          </a:p>
          <a:p>
            <a:pPr marL="285750" indent="-228600">
              <a:lnSpc>
                <a:spcPct val="90000"/>
              </a:lnSpc>
              <a:spcAft>
                <a:spcPts val="600"/>
              </a:spcAft>
              <a:buFont typeface="Arial" panose="020B0604020202020204" pitchFamily="34" charset="0"/>
              <a:buChar char="•"/>
            </a:pPr>
            <a:r>
              <a:rPr lang="en-US" sz="1400" dirty="0">
                <a:solidFill>
                  <a:schemeClr val="bg1"/>
                </a:solidFill>
              </a:rPr>
              <a:t>Rajanna </a:t>
            </a:r>
            <a:r>
              <a:rPr lang="en-US" sz="1400" dirty="0" err="1">
                <a:solidFill>
                  <a:schemeClr val="bg1"/>
                </a:solidFill>
              </a:rPr>
              <a:t>Sircilla</a:t>
            </a:r>
            <a:r>
              <a:rPr lang="en-US" sz="1400" dirty="0">
                <a:solidFill>
                  <a:schemeClr val="bg1"/>
                </a:solidFill>
              </a:rPr>
              <a:t> is acclaimed for its flourishing textile industry, contributing significantly to the region's economy and employment. The town's fabric craftsmanship is renowned far and wide. </a:t>
            </a:r>
          </a:p>
          <a:p>
            <a:pPr marL="285750" indent="-228600">
              <a:lnSpc>
                <a:spcPct val="90000"/>
              </a:lnSpc>
              <a:spcAft>
                <a:spcPts val="600"/>
              </a:spcAft>
              <a:buFont typeface="Arial" panose="020B0604020202020204" pitchFamily="34" charset="0"/>
              <a:buChar char="•"/>
            </a:pPr>
            <a:r>
              <a:rPr lang="en-US" sz="1400" dirty="0">
                <a:solidFill>
                  <a:schemeClr val="bg1"/>
                </a:solidFill>
              </a:rPr>
              <a:t>Warangal, steeped in history, showcases an array of awe-inspiring architectural wonders, reflecting its glorious past. Its heritage sites stand as testaments to the rich cultural heritage of the region, attracting tourists and history enthusiasts from around the world. </a:t>
            </a:r>
          </a:p>
          <a:p>
            <a:pPr marL="285750" indent="-228600">
              <a:lnSpc>
                <a:spcPct val="90000"/>
              </a:lnSpc>
              <a:spcAft>
                <a:spcPts val="600"/>
              </a:spcAft>
              <a:buFont typeface="Arial" panose="020B0604020202020204" pitchFamily="34" charset="0"/>
              <a:buChar char="•"/>
            </a:pPr>
            <a:r>
              <a:rPr lang="en-US" sz="1400" dirty="0">
                <a:solidFill>
                  <a:schemeClr val="bg1"/>
                </a:solidFill>
              </a:rPr>
              <a:t>Each of these cities plays a vital role in shaping Telangana's unique identity.</a:t>
            </a:r>
          </a:p>
        </p:txBody>
      </p:sp>
      <p:cxnSp>
        <p:nvCxnSpPr>
          <p:cNvPr id="130" name="Straight Connector 12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Picture 8">
            <a:extLst>
              <a:ext uri="{FF2B5EF4-FFF2-40B4-BE49-F238E27FC236}">
                <a16:creationId xmlns:a16="http://schemas.microsoft.com/office/drawing/2014/main" id="{87DF78D9-0F2E-CA8E-1291-A1BADDAF3C8E}"/>
              </a:ext>
            </a:extLst>
          </p:cNvPr>
          <p:cNvPicPr>
            <a:picLocks noChangeAspect="1"/>
          </p:cNvPicPr>
          <p:nvPr/>
        </p:nvPicPr>
        <p:blipFill>
          <a:blip r:embed="rId2"/>
          <a:stretch>
            <a:fillRect/>
          </a:stretch>
        </p:blipFill>
        <p:spPr>
          <a:xfrm>
            <a:off x="6525453" y="1981869"/>
            <a:ext cx="5666547" cy="3033783"/>
          </a:xfrm>
          <a:prstGeom prst="rect">
            <a:avLst/>
          </a:prstGeom>
        </p:spPr>
      </p:pic>
    </p:spTree>
    <p:extLst>
      <p:ext uri="{BB962C8B-B14F-4D97-AF65-F5344CB8AC3E}">
        <p14:creationId xmlns:p14="http://schemas.microsoft.com/office/powerpoint/2010/main" val="990537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9" name="Rectangle 26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241" name="Picture 241" descr="A large stone building with towers&#10;&#10;Description automatically generated">
            <a:extLst>
              <a:ext uri="{FF2B5EF4-FFF2-40B4-BE49-F238E27FC236}">
                <a16:creationId xmlns:a16="http://schemas.microsoft.com/office/drawing/2014/main" id="{CDF75AA5-E102-313E-F316-08F8672A1C2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9642" r="15119"/>
          <a:stretch/>
        </p:blipFill>
        <p:spPr>
          <a:xfrm>
            <a:off x="6735467" y="977900"/>
            <a:ext cx="5037433" cy="4826000"/>
          </a:xfrm>
          <a:prstGeom prst="rect">
            <a:avLst/>
          </a:prstGeom>
        </p:spPr>
      </p:pic>
      <p:sp>
        <p:nvSpPr>
          <p:cNvPr id="271" name="Rectangle 270">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extBox 3">
            <a:extLst>
              <a:ext uri="{FF2B5EF4-FFF2-40B4-BE49-F238E27FC236}">
                <a16:creationId xmlns:a16="http://schemas.microsoft.com/office/drawing/2014/main" id="{38B81974-724C-CA60-490A-AF8DA652AF7E}"/>
              </a:ext>
            </a:extLst>
          </p:cNvPr>
          <p:cNvGraphicFramePr/>
          <p:nvPr>
            <p:extLst>
              <p:ext uri="{D42A27DB-BD31-4B8C-83A1-F6EECF244321}">
                <p14:modId xmlns:p14="http://schemas.microsoft.com/office/powerpoint/2010/main" val="1180443090"/>
              </p:ext>
            </p:extLst>
          </p:nvPr>
        </p:nvGraphicFramePr>
        <p:xfrm>
          <a:off x="451650" y="187190"/>
          <a:ext cx="5813107" cy="24439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20" name="Picture 520" descr="A graph with green bars&#10;&#10;Description automatically generated">
            <a:extLst>
              <a:ext uri="{FF2B5EF4-FFF2-40B4-BE49-F238E27FC236}">
                <a16:creationId xmlns:a16="http://schemas.microsoft.com/office/drawing/2014/main" id="{C03B9B8E-3023-F12D-FA48-4230C8694D4B}"/>
              </a:ext>
            </a:extLst>
          </p:cNvPr>
          <p:cNvPicPr>
            <a:picLocks noChangeAspect="1"/>
          </p:cNvPicPr>
          <p:nvPr/>
        </p:nvPicPr>
        <p:blipFill>
          <a:blip r:embed="rId9"/>
          <a:stretch>
            <a:fillRect/>
          </a:stretch>
        </p:blipFill>
        <p:spPr>
          <a:xfrm>
            <a:off x="646090" y="3582944"/>
            <a:ext cx="2721736" cy="2042506"/>
          </a:xfrm>
          <a:prstGeom prst="rect">
            <a:avLst/>
          </a:prstGeom>
        </p:spPr>
      </p:pic>
      <p:pic>
        <p:nvPicPr>
          <p:cNvPr id="561" name="Picture 561">
            <a:extLst>
              <a:ext uri="{FF2B5EF4-FFF2-40B4-BE49-F238E27FC236}">
                <a16:creationId xmlns:a16="http://schemas.microsoft.com/office/drawing/2014/main" id="{3FEE30B7-5729-45CB-3334-298E313A2D8C}"/>
              </a:ext>
            </a:extLst>
          </p:cNvPr>
          <p:cNvPicPr>
            <a:picLocks noChangeAspect="1"/>
          </p:cNvPicPr>
          <p:nvPr/>
        </p:nvPicPr>
        <p:blipFill>
          <a:blip r:embed="rId10"/>
          <a:stretch>
            <a:fillRect/>
          </a:stretch>
        </p:blipFill>
        <p:spPr>
          <a:xfrm>
            <a:off x="3704823" y="3504750"/>
            <a:ext cx="2743200" cy="2123768"/>
          </a:xfrm>
          <a:prstGeom prst="rect">
            <a:avLst/>
          </a:prstGeom>
        </p:spPr>
      </p:pic>
    </p:spTree>
    <p:extLst>
      <p:ext uri="{BB962C8B-B14F-4D97-AF65-F5344CB8AC3E}">
        <p14:creationId xmlns:p14="http://schemas.microsoft.com/office/powerpoint/2010/main" val="39054443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23</Slides>
  <Notes>0</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1154</cp:revision>
  <dcterms:created xsi:type="dcterms:W3CDTF">2023-08-02T12:05:39Z</dcterms:created>
  <dcterms:modified xsi:type="dcterms:W3CDTF">2023-08-07T12:32:46Z</dcterms:modified>
</cp:coreProperties>
</file>